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0" r:id="rId3"/>
    <p:sldId id="281" r:id="rId4"/>
    <p:sldId id="282" r:id="rId5"/>
    <p:sldId id="274" r:id="rId6"/>
    <p:sldId id="283" r:id="rId7"/>
    <p:sldId id="284" r:id="rId8"/>
    <p:sldId id="28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Границы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населенных </a:t>
            </a:r>
            <a:r>
              <a:rPr lang="ru-RU" dirty="0"/>
              <a:t>пунктов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0244083989759E-2"/>
          <c:y val="0.20126097100322188"/>
          <c:w val="0.70037084979509701"/>
          <c:h val="0.7382695573507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Границы населенных пунктов</c:v>
                </c:pt>
              </c:strCache>
            </c:strRef>
          </c:tx>
          <c:dPt>
            <c:idx val="1"/>
            <c:bubble3D val="0"/>
            <c:explosion val="13"/>
          </c:dPt>
          <c:dLbls>
            <c:dLbl>
              <c:idx val="1"/>
              <c:layout>
                <c:manualLayout>
                  <c:x val="0.28140094210367028"/>
                  <c:y val="-0.104860372657006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1">
                  <c:v>Внесено в ЕГРН - 248 н.п.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4.2840461992752744E-2"/>
          <c:y val="0.70230113320742138"/>
          <c:w val="0.8273058738844854"/>
          <c:h val="0.27250325360674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649379113821662"/>
          <c:y val="1.57942649821661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805879268775211E-2"/>
          <c:y val="9.2711506350040704E-2"/>
          <c:w val="0.74104899650526157"/>
          <c:h val="0.907288493649959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Границы территориальных зон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576678614656852E-2"/>
                  <c:y val="-0.1434958719346274"/>
                </c:manualLayout>
              </c:layout>
              <c:tx>
                <c:rich>
                  <a:bodyPr/>
                  <a:lstStyle/>
                  <a:p>
                    <a:pPr>
                      <a:defRPr b="1" i="0" baseline="0"/>
                    </a:pPr>
                    <a:r>
                      <a:rPr lang="ru-RU" b="1" i="0" baseline="0" dirty="0" smtClean="0"/>
                      <a:t>98,9%</a:t>
                    </a:r>
                    <a:endParaRPr lang="en-US" b="1" i="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1">
                  <c:v>Внесено в ЕГРН 196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b="1" i="0" baseline="0"/>
            </a:pPr>
            <a:endParaRPr lang="ru-RU"/>
          </a:p>
        </c:txPr>
      </c:legendEntry>
      <c:layout>
        <c:manualLayout>
          <c:xMode val="edge"/>
          <c:yMode val="edge"/>
          <c:x val="0.13821173865671849"/>
          <c:y val="0.78985046437626338"/>
          <c:w val="0.77205651613758319"/>
          <c:h val="0.130330046246934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143D-4503-423B-B037-97F2E95209A6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83CDE-C85E-4266-903D-D1B2FBA6B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77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407FE5-D565-4F40-9120-8B167D5492C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049A64-9CF8-452F-AB16-5A249C7EBB2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80B2-E80F-492C-8D20-ECDEDB895879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235E-A8A1-4666-A8E3-2AB390223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D82D-27BA-4700-8446-324530A93A40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9D28-D291-4661-99A9-77F3323B6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52A0-40BA-46E2-B829-122EFBABC16F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A778-2893-4A7C-AB5F-0B5959FDA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CDBDF5-8F56-4375-A923-85E707D6273D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39744-3437-466B-A096-99C0509D46B9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95605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D06A0C-F2ED-41D3-A63F-F8B0ADE1A4A5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788AC-37A1-441E-A3D9-FDBDC87CBC81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48278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9CA23A-94FD-49C1-9F12-F15C79008DD8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BAB29-85EE-4D13-8EB3-5BEC8A5309BB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63610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BB6157-4E00-404F-A85A-E997D868B561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C59C-2F9E-42CC-B0AC-0F7FE11C6F56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1115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8FEA03-3257-44F1-B5E7-62D9AA3F265C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B9C2C-D851-4E37-BDF0-071977F9E639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062936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497E8E-772B-46DC-AA97-866DBDB6C340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49946-895D-482C-A8D3-9077B9B4A13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97193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59B97D-3A5F-421C-878C-2A9CEC8E06D9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C9B4B-BB84-478C-9A63-37DE65A1CA4B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13007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A873CE-8FCA-4B25-980E-17D56E0D00AB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9C1E5-73E2-4556-9B49-D7C96FD7A675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16080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0AF2-DE9A-4DDB-A530-DA3B58FA5101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B716-1FC6-436B-B5EA-A86FCEE3D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FF97A0-9767-4E65-BCC5-0FB37CD9A9C8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E0D12-EA62-4F56-9790-3E12760FF9CA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08397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3F6802-B392-4D72-AD48-52DEC94B42E5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B09C7-6497-48C8-B6CD-0EF757081884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58863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87355B-4650-4285-9DDA-EF75C183FF41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37384-5D42-47A3-964D-D9BD511E1EB4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603848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C33FE6-A0E5-45BF-A3DB-7CFB7A33F422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919DF-9509-4947-9EB7-9FF13EA9D802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878906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B38C14-7017-4BBC-8B1E-E8956106B1A0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8CA88-107E-4E2E-AB06-D77F18A43AEA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82000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E47D-CE59-474A-8A0F-EF7AE1675D68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4167-8710-4C6D-91C1-DE2DA44FA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33E9D-5A25-4B0A-8313-4C3A5CE80D28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A07A2-45E6-40D8-AC0D-506628450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03552-FDC2-480F-BFC7-C68A1F28FC73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6956-03C6-4D60-B6B9-8A307EE91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72A2-E071-43DE-BC1C-2363CC839F76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6D4E-9C8E-45A0-B9B7-28C24B618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9B2F-25ED-436A-A917-58C86CB9DE8C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8E49-27AB-43B6-B76B-2E017F9ED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C4064-B5D6-4D3E-802E-7B4741FE51E3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C334-6328-49A5-BE12-79D999236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51C0-08CF-484A-AF93-388601CC06F7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8DCC-C52E-4E12-970A-4E061A402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6AB3A4-9183-4688-9233-47A6816C3FA3}" type="datetimeFigureOut">
              <a:rPr lang="ru-RU"/>
              <a:pPr>
                <a:defRPr/>
              </a:pPr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2E1044-8066-4A94-B7C4-3C6FF2CE5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fr-CA" altLang="zh-CN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fr-CA" altLang="zh-CN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2A459D4-0101-4D07-894C-2E705796E3DC}" type="datetimeFigureOut">
              <a:rPr lang="zh-CN" altLang="en-US"/>
              <a:pPr>
                <a:defRPr/>
              </a:pPr>
              <a:t>2021/2/26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5F71F0-7C67-4D36-BBDB-36A791C070A2}" type="slidenum">
              <a:rPr lang="fr-CA" altLang="zh-CN" smtClean="0">
                <a:cs typeface="Arial" panose="020B0604020202020204" pitchFamily="34" charset="0"/>
              </a:rPr>
              <a:pPr/>
              <a:t>‹#›</a:t>
            </a:fld>
            <a:endParaRPr lang="fr-CA" altLang="zh-C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8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4213" y="184467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Лужский муниципальный район Ленинградской области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331912" y="3429000"/>
            <a:ext cx="6552455" cy="1752600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Информация об итогах работы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отдела архитектуры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градостроительства 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-21247" y="0"/>
            <a:ext cx="9252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Разрешения на строительство и ввод в эксплуатацию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980728"/>
            <a:ext cx="74168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За период с 1 января 2020 по 31 декабря 2020 года было выдано:</a:t>
            </a:r>
          </a:p>
          <a:p>
            <a:pPr algn="just"/>
            <a:r>
              <a:rPr lang="ru-RU" sz="1400" dirty="0"/>
              <a:t>Количество выданных разрешений на строительство за 2020 год по поселениям:- разрешений на строительство объектов капитального строительства – 18 (в 2019 году – 14)</a:t>
            </a:r>
          </a:p>
          <a:p>
            <a:pPr algn="just"/>
            <a:r>
              <a:rPr lang="ru-RU" sz="1400" dirty="0"/>
              <a:t>- разрешений на ввод объекта в эксплуатацию - 24 ( в 2019 году – 23)</a:t>
            </a:r>
          </a:p>
          <a:p>
            <a:pPr algn="just"/>
            <a:r>
              <a:rPr lang="ru-RU" sz="1400" dirty="0"/>
              <a:t>- уведомлений о соответствии указанных в уведомлении о планируемых строительстве или реконструкции объекта индивидуального жилищного строительства или садового дома параметров объекта индивидуального жилищного строительства или садового дома установленным параметрам – 516 (464 в 2019 году).</a:t>
            </a:r>
          </a:p>
          <a:p>
            <a:pPr algn="just"/>
            <a:r>
              <a:rPr lang="ru-RU" sz="1400" dirty="0"/>
              <a:t>- уведомлений о соответствии построенных или реконструированных объекта индивидуального жилищного строительства или садового дома требованиям законодательства о градостроительной деятельности – 365 (в 2019 – 272)</a:t>
            </a:r>
          </a:p>
          <a:p>
            <a:pPr algn="just"/>
            <a:r>
              <a:rPr lang="ru-RU" sz="1400" dirty="0"/>
              <a:t>- разрешений на ввод в эксплуатацию и уведомлений - 295 (в том числе 272 ИЖС). </a:t>
            </a:r>
          </a:p>
          <a:p>
            <a:pPr algn="just"/>
            <a:r>
              <a:rPr lang="ru-RU" sz="1400" dirty="0"/>
              <a:t>- подготовлено и зарегистрировано 25 градостроительных планов земельных участков (в 2019 году - 96).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Документы </a:t>
            </a:r>
            <a:r>
              <a:rPr lang="ru-RU" sz="2800" b="1" dirty="0">
                <a:solidFill>
                  <a:schemeClr val="bg1"/>
                </a:solidFill>
                <a:latin typeface="Calibri" pitchFamily="34" charset="0"/>
              </a:rPr>
              <a:t>территориального </a:t>
            </a: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планирования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60693241"/>
              </p:ext>
            </p:extLst>
          </p:nvPr>
        </p:nvGraphicFramePr>
        <p:xfrm>
          <a:off x="659904" y="908720"/>
          <a:ext cx="39120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2132855"/>
            <a:ext cx="4103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На территории ЛМР – 348 населенных пунктов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21472295"/>
              </p:ext>
            </p:extLst>
          </p:nvPr>
        </p:nvGraphicFramePr>
        <p:xfrm>
          <a:off x="4788024" y="980728"/>
          <a:ext cx="41044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18689" y="2123511"/>
            <a:ext cx="312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Правилами землепользования и </a:t>
            </a:r>
          </a:p>
          <a:p>
            <a:r>
              <a:rPr lang="ru-RU" sz="1400" dirty="0" smtClean="0"/>
              <a:t>застройки установлено 198 </a:t>
            </a:r>
            <a:r>
              <a:rPr lang="ru-RU" sz="1400" dirty="0" err="1" smtClean="0"/>
              <a:t>тер.зон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0" y="104795"/>
            <a:ext cx="9144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Расселение из аварийного жилищного фонда</a:t>
            </a:r>
            <a:endParaRPr lang="ru-RU" sz="2400" dirty="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algn="ctr"/>
            <a:endParaRPr lang="ru-RU" sz="1200" dirty="0" smtClean="0">
              <a:latin typeface="Calibri" pitchFamily="34" charset="0"/>
            </a:endParaRPr>
          </a:p>
        </p:txBody>
      </p:sp>
      <p:pic>
        <p:nvPicPr>
          <p:cNvPr id="1026" name="Picture 2" descr="\\SERVERSED\ARHIT  otd\Для презентации отчета 2020\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87" t="2987" r="33999" b="36335"/>
          <a:stretch/>
        </p:blipFill>
        <p:spPr bwMode="auto">
          <a:xfrm rot="16200000">
            <a:off x="2445267" y="-1028532"/>
            <a:ext cx="4492558" cy="8799110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72107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1198 новых квартир </a:t>
            </a:r>
            <a:r>
              <a:rPr lang="ru-RU" sz="1400" dirty="0"/>
              <a:t>получат более 3000 человек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1567" y="556719"/>
            <a:ext cx="3862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Первые два этапа: </a:t>
            </a:r>
          </a:p>
          <a:p>
            <a:r>
              <a:rPr lang="ru-RU" sz="1400" dirty="0" smtClean="0"/>
              <a:t>2021-2022 гг. и 2022-2023 гг.</a:t>
            </a:r>
          </a:p>
          <a:p>
            <a:r>
              <a:rPr lang="ru-RU" sz="1400" dirty="0" smtClean="0"/>
              <a:t>Строительство 3-х многоквартирных домов</a:t>
            </a:r>
          </a:p>
          <a:p>
            <a:r>
              <a:rPr lang="ru-RU" sz="1400" dirty="0" smtClean="0"/>
              <a:t> 498 </a:t>
            </a:r>
            <a:r>
              <a:rPr lang="ru-RU" sz="1400" dirty="0"/>
              <a:t>квартир, 21 598 </a:t>
            </a:r>
            <a:r>
              <a:rPr lang="ru-RU" sz="1400" dirty="0" err="1" smtClean="0"/>
              <a:t>кв.м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530120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Третий этап: 2023-2024 гг.</a:t>
            </a:r>
          </a:p>
          <a:p>
            <a:r>
              <a:rPr lang="ru-RU" sz="1400" dirty="0" smtClean="0"/>
              <a:t>Строительство двух</a:t>
            </a:r>
          </a:p>
          <a:p>
            <a:r>
              <a:rPr lang="ru-RU" sz="1400" dirty="0" smtClean="0"/>
              <a:t>многоквартирных домов </a:t>
            </a:r>
          </a:p>
          <a:p>
            <a:r>
              <a:rPr lang="ru-RU" sz="1400" dirty="0" smtClean="0"/>
              <a:t>297 квартир, 12771 </a:t>
            </a:r>
            <a:r>
              <a:rPr lang="ru-RU" sz="1400" dirty="0" err="1" smtClean="0"/>
              <a:t>кв.м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5109471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Четвертый этап: 2024-2025 гг.</a:t>
            </a:r>
          </a:p>
          <a:p>
            <a:r>
              <a:rPr lang="ru-RU" sz="1400" dirty="0" smtClean="0"/>
              <a:t>Строительство двух</a:t>
            </a:r>
          </a:p>
          <a:p>
            <a:r>
              <a:rPr lang="ru-RU" sz="1400" dirty="0" smtClean="0"/>
              <a:t>многоквартирных домов </a:t>
            </a:r>
          </a:p>
          <a:p>
            <a:r>
              <a:rPr lang="ru-RU" sz="1400" dirty="0" smtClean="0"/>
              <a:t>412  квартир, 17955 </a:t>
            </a:r>
            <a:r>
              <a:rPr lang="ru-RU" sz="1400" dirty="0" err="1" smtClean="0"/>
              <a:t>кв.м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-21247" y="0"/>
            <a:ext cx="9252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Благоустройство территории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692696"/>
            <a:ext cx="7416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Проведены работы по благоустройству мемориального комплекса «Лужский рубеж». Проведены работы по отводу с территории комплекса ливневых стоков. Теперь вода собирается за пределами мемориального комплекса и отводится по склону в пойму реки </a:t>
            </a:r>
            <a:r>
              <a:rPr lang="ru-RU" sz="1400" dirty="0" err="1"/>
              <a:t>Обла</a:t>
            </a:r>
            <a:r>
              <a:rPr lang="ru-RU" sz="1400" dirty="0"/>
              <a:t>. По периметру композиции установлены опоры с фонарями уличного  освещения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2052" name="Picture 4" descr="C:\Users\Trofimova\Downloads\WhatsApp Image 2021-02-26 at 16.02.5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" b="16874"/>
          <a:stretch/>
        </p:blipFill>
        <p:spPr bwMode="auto">
          <a:xfrm>
            <a:off x="323528" y="2004494"/>
            <a:ext cx="5184576" cy="33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rofimova\Downloads\WhatsApp Image 2021-02-26 at 15.49.14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" r="14399" b="25149"/>
          <a:stretch/>
        </p:blipFill>
        <p:spPr bwMode="auto">
          <a:xfrm>
            <a:off x="5616230" y="1667344"/>
            <a:ext cx="31118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rofimova\Downloads\WhatsApp Image 2021-02-26 at 15.36.57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" r="2301" b="29362"/>
          <a:stretch/>
        </p:blipFill>
        <p:spPr bwMode="auto">
          <a:xfrm>
            <a:off x="5729839" y="3858768"/>
            <a:ext cx="2756500" cy="23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-21247" y="0"/>
            <a:ext cx="9252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Благоустройство территории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0784" y="620688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На территории мемориального комплекса «Павшим героям» выполнены работы по архитектурной подсветке  двух памятников: воинам интернационалистам и участникам ликвидации катастрофы на Чернобыльской АЭС. </a:t>
            </a:r>
          </a:p>
        </p:txBody>
      </p:sp>
      <p:pic>
        <p:nvPicPr>
          <p:cNvPr id="3074" name="Picture 2" descr="C:\Users\Trofimova\Downloads\WhatsApp Image 2021-02-26 at 15.32.5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029902" cy="27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rofimova\Downloads\WhatsApp Image 2021-02-26 at 15.32.5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16" y="1359352"/>
            <a:ext cx="2146303" cy="286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rofimova\Downloads\WhatsApp Image 2021-02-26 at 15.32.5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32186"/>
            <a:ext cx="3624838" cy="48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rofimova\Downloads\WhatsApp Image 2021-02-26 at 16.02.59 (1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6" t="25976" r="8201" b="21672"/>
          <a:stretch/>
        </p:blipFill>
        <p:spPr bwMode="auto">
          <a:xfrm>
            <a:off x="251520" y="1332186"/>
            <a:ext cx="1470686" cy="195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rofimova\Downloads\WhatsApp Image 2021-02-26 at 16.02.59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8" b="22154"/>
          <a:stretch/>
        </p:blipFill>
        <p:spPr bwMode="auto">
          <a:xfrm>
            <a:off x="6111620" y="4365104"/>
            <a:ext cx="2805299" cy="17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-21247" y="0"/>
            <a:ext cx="9252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Благоустройство территории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6158" y="1124744"/>
            <a:ext cx="35975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В рамках мероприятий, приуроченных к празднованию 75-й годовщины со дня победы в Великой Отечественной войны, на фасаде здания центра детского и юношеского творчества торжественно открыта мемориальная доска, посвященная организатору партизанского движения в </a:t>
            </a:r>
            <a:r>
              <a:rPr lang="ru-RU" sz="1400" dirty="0" err="1"/>
              <a:t>Лужском</a:t>
            </a:r>
            <a:r>
              <a:rPr lang="ru-RU" sz="1400" dirty="0"/>
              <a:t> районе Дмитриеву Ивану Дмитриевичу. </a:t>
            </a:r>
            <a:endParaRPr lang="ru-RU" sz="1400" dirty="0" smtClean="0"/>
          </a:p>
          <a:p>
            <a:pPr algn="just"/>
            <a:r>
              <a:rPr lang="ru-RU" sz="1400" dirty="0"/>
              <a:t> Мемориальная доска изготовлена </a:t>
            </a:r>
            <a:r>
              <a:rPr lang="ru-RU" sz="1400" dirty="0" err="1"/>
              <a:t>лужским</a:t>
            </a:r>
            <a:r>
              <a:rPr lang="ru-RU" sz="1400" dirty="0"/>
              <a:t> индивидуальным предпринимателем </a:t>
            </a:r>
            <a:r>
              <a:rPr lang="ru-RU" sz="1400" dirty="0" err="1"/>
              <a:t>Сереевым</a:t>
            </a:r>
            <a:r>
              <a:rPr lang="ru-RU" sz="1400" dirty="0"/>
              <a:t> Василием Павловичем. Организационная помощь оказывалась </a:t>
            </a:r>
            <a:r>
              <a:rPr lang="ru-RU" sz="1400" dirty="0" err="1"/>
              <a:t>Лужским</a:t>
            </a:r>
            <a:r>
              <a:rPr lang="ru-RU" sz="1400" dirty="0"/>
              <a:t> МУП «Лилия» (директор - Егорова Екатерина Владимировна).</a:t>
            </a:r>
          </a:p>
          <a:p>
            <a:pPr algn="just"/>
            <a:r>
              <a:rPr lang="ru-RU" sz="1400" dirty="0"/>
              <a:t>Барельеф изготовлен скульптором Зайцевым Андреем Павловичем из деревни </a:t>
            </a:r>
            <a:r>
              <a:rPr lang="ru-RU" sz="1400" dirty="0" err="1"/>
              <a:t>Колтуши</a:t>
            </a:r>
            <a:r>
              <a:rPr lang="ru-RU" sz="1400" dirty="0"/>
              <a:t> Всеволожского района, автором памятника </a:t>
            </a:r>
            <a:r>
              <a:rPr lang="ru-RU" sz="1400" dirty="0" err="1"/>
              <a:t>А.С.Пушкину</a:t>
            </a:r>
            <a:r>
              <a:rPr lang="ru-RU" sz="1400" dirty="0"/>
              <a:t> на Набережной в городе Луге. </a:t>
            </a:r>
          </a:p>
          <a:p>
            <a:pPr algn="just"/>
            <a:endParaRPr lang="ru-RU" sz="1400" dirty="0"/>
          </a:p>
        </p:txBody>
      </p:sp>
      <p:pic>
        <p:nvPicPr>
          <p:cNvPr id="4098" name="Picture 2" descr="C:\Users\Trofimova\Downloads\WhatsApp Image 2021-02-26 at 15.38.07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0"/>
          <a:stretch/>
        </p:blipFill>
        <p:spPr bwMode="auto">
          <a:xfrm>
            <a:off x="899592" y="1052736"/>
            <a:ext cx="3888432" cy="48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4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439</Words>
  <Application>Microsoft Office PowerPoint</Application>
  <PresentationFormat>Экран (4:3)</PresentationFormat>
  <Paragraphs>45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243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Administrahion Luga municipal Area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Лужский муниципальный район Ленинградской области</dc:title>
  <dc:creator>Mordachjova</dc:creator>
  <cp:lastModifiedBy>Трофимова О.Н..</cp:lastModifiedBy>
  <cp:revision>50</cp:revision>
  <dcterms:created xsi:type="dcterms:W3CDTF">2016-12-15T11:31:32Z</dcterms:created>
  <dcterms:modified xsi:type="dcterms:W3CDTF">2021-02-26T13:39:26Z</dcterms:modified>
</cp:coreProperties>
</file>