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70" r:id="rId3"/>
    <p:sldId id="281" r:id="rId4"/>
    <p:sldId id="282" r:id="rId5"/>
    <p:sldId id="274" r:id="rId6"/>
    <p:sldId id="286" r:id="rId7"/>
    <p:sldId id="285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Границы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населенных </a:t>
            </a:r>
            <a:r>
              <a:rPr lang="ru-RU" dirty="0"/>
              <a:t>пунктов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20244083989759E-2"/>
          <c:y val="0.20126097100322188"/>
          <c:w val="0.70037084979509701"/>
          <c:h val="0.73826955735077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Границы населенных пунктов</c:v>
                </c:pt>
              </c:strCache>
            </c:strRef>
          </c:tx>
          <c:dPt>
            <c:idx val="1"/>
            <c:bubble3D val="0"/>
            <c:explosion val="13"/>
          </c:dPt>
          <c:dLbls>
            <c:dLbl>
              <c:idx val="1"/>
              <c:layout>
                <c:manualLayout>
                  <c:x val="0.28140094210367028"/>
                  <c:y val="-0.1048603726570063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71,55%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1">
                  <c:v>Внесено в ЕГРН - 249 н.п.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4.2840461992752744E-2"/>
          <c:y val="0.70230113320742138"/>
          <c:w val="0.8273058738844854"/>
          <c:h val="0.27250325360674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7649379113821662"/>
          <c:y val="1.579426498216616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805879268775211E-2"/>
          <c:y val="9.2711506350040704E-2"/>
          <c:w val="0.74104899650526157"/>
          <c:h val="0.907288493649959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Границы территориальных зон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3.3576678614656852E-2"/>
                  <c:y val="-0.1434958719346274"/>
                </c:manualLayout>
              </c:layout>
              <c:tx>
                <c:rich>
                  <a:bodyPr/>
                  <a:lstStyle/>
                  <a:p>
                    <a:pPr>
                      <a:defRPr b="1" i="0" baseline="0"/>
                    </a:pPr>
                    <a:r>
                      <a:rPr lang="en-US" b="1" i="0" baseline="0" dirty="0" smtClean="0"/>
                      <a:t>100%</a:t>
                    </a:r>
                    <a:endParaRPr lang="en-US" b="1" i="0" baseline="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1">
                  <c:v>Внесено в ЕГРН 198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b="1" i="0" baseline="0"/>
            </a:pPr>
            <a:endParaRPr lang="ru-RU"/>
          </a:p>
        </c:txPr>
      </c:legendEntry>
      <c:layout>
        <c:manualLayout>
          <c:xMode val="edge"/>
          <c:yMode val="edge"/>
          <c:x val="0.13821173865671849"/>
          <c:y val="0.78985046437626338"/>
          <c:w val="0.77205651613758319"/>
          <c:h val="0.130330046246934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C143D-4503-423B-B037-97F2E95209A6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83CDE-C85E-4266-903D-D1B2FBA6B3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77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407FE5-D565-4F40-9120-8B167D5492C9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86758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049A64-9CF8-452F-AB16-5A249C7EBB2C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74030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049A64-9CF8-452F-AB16-5A249C7EBB2C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53315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380B2-E80F-492C-8D20-ECDEDB895879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9235E-A8A1-4666-A8E3-2AB390223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6D82D-27BA-4700-8446-324530A93A40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89D28-D291-4661-99A9-77F3323B6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52A0-40BA-46E2-B829-122EFBABC16F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4A778-2893-4A7C-AB5F-0B5959FDA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CDBDF5-8F56-4375-A923-85E707D6273D}" type="datetimeFigureOut">
              <a:rPr lang="zh-CN" altLang="en-US"/>
              <a:pPr>
                <a:defRPr/>
              </a:pPr>
              <a:t>2022/2/24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39744-3437-466B-A096-99C0509D46B9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1956050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D06A0C-F2ED-41D3-A63F-F8B0ADE1A4A5}" type="datetimeFigureOut">
              <a:rPr lang="zh-CN" altLang="en-US"/>
              <a:pPr>
                <a:defRPr/>
              </a:pPr>
              <a:t>2022/2/24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788AC-37A1-441E-A3D9-FDBDC87CBC81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248278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49CA23A-94FD-49C1-9F12-F15C79008DD8}" type="datetimeFigureOut">
              <a:rPr lang="zh-CN" altLang="en-US"/>
              <a:pPr>
                <a:defRPr/>
              </a:pPr>
              <a:t>2022/2/24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BAB29-85EE-4D13-8EB3-5BEC8A5309BB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3636102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BB6157-4E00-404F-A85A-E997D868B561}" type="datetimeFigureOut">
              <a:rPr lang="zh-CN" altLang="en-US"/>
              <a:pPr>
                <a:defRPr/>
              </a:pPr>
              <a:t>2022/2/24</a:t>
            </a:fld>
            <a:endParaRPr lang="fr-CA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EC59C-2F9E-42CC-B0AC-0F7FE11C6F56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311156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8FEA03-3257-44F1-B5E7-62D9AA3F265C}" type="datetimeFigureOut">
              <a:rPr lang="zh-CN" altLang="en-US"/>
              <a:pPr>
                <a:defRPr/>
              </a:pPr>
              <a:t>2022/2/24</a:t>
            </a:fld>
            <a:endParaRPr lang="fr-CA" altLang="zh-CN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B9C2C-D851-4E37-BDF0-071977F9E639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1062936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497E8E-772B-46DC-AA97-866DBDB6C340}" type="datetimeFigureOut">
              <a:rPr lang="zh-CN" altLang="en-US"/>
              <a:pPr>
                <a:defRPr/>
              </a:pPr>
              <a:t>2022/2/24</a:t>
            </a:fld>
            <a:endParaRPr lang="fr-CA" altLang="zh-CN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49946-895D-482C-A8D3-9077B9B4A137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2971935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559B97D-3A5F-421C-878C-2A9CEC8E06D9}" type="datetimeFigureOut">
              <a:rPr lang="zh-CN" altLang="en-US"/>
              <a:pPr>
                <a:defRPr/>
              </a:pPr>
              <a:t>2022/2/24</a:t>
            </a:fld>
            <a:endParaRPr lang="fr-CA" altLang="zh-CN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C9B4B-BB84-478C-9A63-37DE65A1CA4B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1130074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A873CE-8FCA-4B25-980E-17D56E0D00AB}" type="datetimeFigureOut">
              <a:rPr lang="zh-CN" altLang="en-US"/>
              <a:pPr>
                <a:defRPr/>
              </a:pPr>
              <a:t>2022/2/24</a:t>
            </a:fld>
            <a:endParaRPr lang="fr-CA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9C1E5-73E2-4556-9B49-D7C96FD7A675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116080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60AF2-DE9A-4DDB-A530-DA3B58FA5101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0B716-1FC6-436B-B5EA-A86FCEE3D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FF97A0-9767-4E65-BCC5-0FB37CD9A9C8}" type="datetimeFigureOut">
              <a:rPr lang="zh-CN" altLang="en-US"/>
              <a:pPr>
                <a:defRPr/>
              </a:pPr>
              <a:t>2022/2/24</a:t>
            </a:fld>
            <a:endParaRPr lang="fr-CA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E0D12-EA62-4F56-9790-3E12760FF9CA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208397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3F6802-B392-4D72-AD48-52DEC94B42E5}" type="datetimeFigureOut">
              <a:rPr lang="zh-CN" altLang="en-US"/>
              <a:pPr>
                <a:defRPr/>
              </a:pPr>
              <a:t>2022/2/24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B09C7-6497-48C8-B6CD-0EF757081884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2588630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F87355B-4650-4285-9DDA-EF75C183FF41}" type="datetimeFigureOut">
              <a:rPr lang="zh-CN" altLang="en-US"/>
              <a:pPr>
                <a:defRPr/>
              </a:pPr>
              <a:t>2022/2/24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37384-5D42-47A3-964D-D9BD511E1EB4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1603848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C33FE6-A0E5-45BF-A3DB-7CFB7A33F422}" type="datetimeFigureOut">
              <a:rPr lang="zh-CN" altLang="en-US"/>
              <a:pPr>
                <a:defRPr/>
              </a:pPr>
              <a:t>2022/2/24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919DF-9509-4947-9EB7-9FF13EA9D802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2878906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B38C14-7017-4BBC-8B1E-E8956106B1A0}" type="datetimeFigureOut">
              <a:rPr lang="zh-CN" altLang="en-US"/>
              <a:pPr>
                <a:defRPr/>
              </a:pPr>
              <a:t>2022/2/24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8CA88-107E-4E2E-AB06-D77F18A43AEA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182000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4E47D-CE59-474A-8A0F-EF7AE1675D68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54167-8710-4C6D-91C1-DE2DA44FA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33E9D-5A25-4B0A-8313-4C3A5CE80D28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A07A2-45E6-40D8-AC0D-506628450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03552-FDC2-480F-BFC7-C68A1F28FC73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F6956-03C6-4D60-B6B9-8A307EE91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072A2-E071-43DE-BC1C-2363CC839F76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26D4E-9C8E-45A0-B9B7-28C24B618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B9B2F-25ED-436A-A917-58C86CB9DE8C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C8E49-27AB-43B6-B76B-2E017F9ED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C4064-B5D6-4D3E-802E-7B4741FE51E3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1C334-6328-49A5-BE12-79D999236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E51C0-08CF-484A-AF93-388601CC06F7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98DCC-C52E-4E12-970A-4E061A402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6AB3A4-9183-4688-9233-47A6816C3FA3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2E1044-8066-4A94-B7C4-3C6FF2CE5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smtClean="0"/>
              <a:t>Cliquez pour modifier le style du titre</a:t>
            </a:r>
            <a:endParaRPr lang="fr-CA" altLang="zh-CN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fr-CA" altLang="zh-CN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02A459D4-0101-4D07-894C-2E705796E3DC}" type="datetimeFigureOut">
              <a:rPr lang="zh-CN" altLang="en-US"/>
              <a:pPr>
                <a:defRPr/>
              </a:pPr>
              <a:t>2022/2/24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65F71F0-7C67-4D36-BBDB-36A791C070A2}" type="slidenum">
              <a:rPr lang="fr-CA" altLang="zh-CN" smtClean="0">
                <a:cs typeface="Arial" panose="020B0604020202020204" pitchFamily="34" charset="0"/>
              </a:rPr>
              <a:pPr/>
              <a:t>‹#›</a:t>
            </a:fld>
            <a:endParaRPr lang="fr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8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4213" y="184467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Лужский муниципальный район Ленинградской области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331912" y="3429000"/>
            <a:ext cx="6552455" cy="1752600"/>
          </a:xfrm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Информация об итогах работы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2021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отдела архитектуры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градостроительства 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11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8"/>
          <p:cNvSpPr txBox="1">
            <a:spLocks noChangeArrowheads="1"/>
          </p:cNvSpPr>
          <p:nvPr/>
        </p:nvSpPr>
        <p:spPr bwMode="auto">
          <a:xfrm>
            <a:off x="-21247" y="0"/>
            <a:ext cx="9252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Разрешения на строительство и ввод в эксплуатацию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3608" y="980728"/>
            <a:ext cx="741682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За период с 1 января 2021 по 31 декабря 2021 года было выдано: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- 25 разрешений на строительство объектов капитального строительства (в 2020 году – 18)</a:t>
            </a:r>
          </a:p>
          <a:p>
            <a:pPr algn="just"/>
            <a:r>
              <a:rPr lang="ru-RU" sz="1400" dirty="0"/>
              <a:t>- 16 разрешений на ввод объекта в эксплуатацию (в 2020 году – 24)</a:t>
            </a:r>
          </a:p>
          <a:p>
            <a:pPr algn="just"/>
            <a:r>
              <a:rPr lang="ru-RU" sz="1400" dirty="0"/>
              <a:t>- 148 уведомлений о соответствии указанных в уведомлении о планируемых строительстве или реконструкции объекта индивидуального жилищного строительства или садового дома параметров объекта индивидуального жилищного строительства или садового дома установленным параметрам –(516 в 2020 году).</a:t>
            </a:r>
          </a:p>
          <a:p>
            <a:pPr algn="just"/>
            <a:r>
              <a:rPr lang="ru-RU" sz="1400" dirty="0"/>
              <a:t>Уменьшение количества выданных уведомлений о соответствии связано с вступлением в действие Федерального закона от 08.12.2020 N 404-ФЗ "О внесении изменений в статью 70 Федерального закона "О государственной регистрации недвижимости" и статью 16 Федерального закона "О внесении изменений в Градостроительный кодекс Российской Федерации и отдельные законодательные акты Российской Федерации" о продлении «дачной амнистии» до 2026 года.</a:t>
            </a:r>
          </a:p>
          <a:p>
            <a:pPr algn="just"/>
            <a:r>
              <a:rPr lang="ru-RU" sz="1400" dirty="0"/>
              <a:t>- подготовлено и зарегистрировано 102 градостроительных плана земельных участков (25 в 2020 году) </a:t>
            </a:r>
          </a:p>
          <a:p>
            <a:pPr algn="just"/>
            <a:r>
              <a:rPr lang="ru-RU" sz="1400" dirty="0"/>
              <a:t>- подготовлено и выдано 323 заключений об отнесении земельного участка к определенной территориальной зоне (356 в 2020 году)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Документы 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территориального 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планирования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83887877"/>
              </p:ext>
            </p:extLst>
          </p:nvPr>
        </p:nvGraphicFramePr>
        <p:xfrm>
          <a:off x="659904" y="908720"/>
          <a:ext cx="39120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2132855"/>
            <a:ext cx="4103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На территории ЛМР – 348 населенных пунктов</a:t>
            </a:r>
          </a:p>
          <a:p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03265906"/>
              </p:ext>
            </p:extLst>
          </p:nvPr>
        </p:nvGraphicFramePr>
        <p:xfrm>
          <a:off x="4788024" y="980728"/>
          <a:ext cx="410445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18689" y="2123511"/>
            <a:ext cx="3120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Правилами землепользования и </a:t>
            </a:r>
          </a:p>
          <a:p>
            <a:r>
              <a:rPr lang="ru-RU" sz="1400" dirty="0" smtClean="0"/>
              <a:t>застройки установлено 198 </a:t>
            </a:r>
            <a:r>
              <a:rPr lang="ru-RU" sz="1400" dirty="0" err="1" smtClean="0"/>
              <a:t>тер.зон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8"/>
          <p:cNvSpPr txBox="1">
            <a:spLocks noChangeArrowheads="1"/>
          </p:cNvSpPr>
          <p:nvPr/>
        </p:nvSpPr>
        <p:spPr bwMode="auto">
          <a:xfrm>
            <a:off x="0" y="104795"/>
            <a:ext cx="91440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+mj-lt"/>
                <a:ea typeface="Times New Roman"/>
                <a:cs typeface="Times New Roman"/>
              </a:rPr>
              <a:t>Расселение из аварийного жилищного фонда</a:t>
            </a:r>
            <a:endParaRPr lang="ru-RU" sz="2400" dirty="0">
              <a:solidFill>
                <a:schemeClr val="bg1"/>
              </a:solidFill>
              <a:latin typeface="+mj-lt"/>
              <a:ea typeface="Calibri"/>
              <a:cs typeface="Times New Roman"/>
            </a:endParaRPr>
          </a:p>
          <a:p>
            <a:pPr algn="ctr"/>
            <a:endParaRPr lang="ru-RU" sz="1200" dirty="0" smtClean="0">
              <a:latin typeface="Calibri" pitchFamily="34" charset="0"/>
            </a:endParaRPr>
          </a:p>
        </p:txBody>
      </p:sp>
      <p:pic>
        <p:nvPicPr>
          <p:cNvPr id="1026" name="Picture 2" descr="\\SERVERSED\ARHIT  otd\Для презентации отчета 2020\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87" t="2987" r="33999" b="36335"/>
          <a:stretch/>
        </p:blipFill>
        <p:spPr bwMode="auto">
          <a:xfrm rot="16200000">
            <a:off x="2445267" y="-1028532"/>
            <a:ext cx="4492558" cy="8799110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572107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1198 новых квартир </a:t>
            </a:r>
            <a:r>
              <a:rPr lang="ru-RU" sz="1400" dirty="0"/>
              <a:t>получат более 3000 человек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1567" y="556719"/>
            <a:ext cx="3862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Первые два этапа: </a:t>
            </a:r>
          </a:p>
          <a:p>
            <a:r>
              <a:rPr lang="ru-RU" sz="1400" dirty="0" smtClean="0"/>
              <a:t>2021-2022 гг. и 2022-2023 гг.</a:t>
            </a:r>
          </a:p>
          <a:p>
            <a:r>
              <a:rPr lang="ru-RU" sz="1400" dirty="0" smtClean="0"/>
              <a:t>Строительство 3-х многоквартирных домов</a:t>
            </a:r>
          </a:p>
          <a:p>
            <a:r>
              <a:rPr lang="ru-RU" sz="1400" dirty="0" smtClean="0"/>
              <a:t> 498 </a:t>
            </a:r>
            <a:r>
              <a:rPr lang="ru-RU" sz="1400" dirty="0"/>
              <a:t>квартир, 21 598 </a:t>
            </a:r>
            <a:r>
              <a:rPr lang="ru-RU" sz="1400" dirty="0" err="1" smtClean="0"/>
              <a:t>кв.м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228184" y="5301208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Третий этап: 2023-2024 гг.</a:t>
            </a:r>
          </a:p>
          <a:p>
            <a:r>
              <a:rPr lang="ru-RU" sz="1400" dirty="0" smtClean="0"/>
              <a:t>Строительство двух</a:t>
            </a:r>
          </a:p>
          <a:p>
            <a:r>
              <a:rPr lang="ru-RU" sz="1400" dirty="0" smtClean="0"/>
              <a:t>многоквартирных домов </a:t>
            </a:r>
          </a:p>
          <a:p>
            <a:r>
              <a:rPr lang="ru-RU" sz="1400" dirty="0" smtClean="0"/>
              <a:t>297 квартир, 12771 </a:t>
            </a:r>
            <a:r>
              <a:rPr lang="ru-RU" sz="1400" dirty="0" err="1" smtClean="0"/>
              <a:t>кв.м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67544" y="5109471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Четвертый этап: 2024-2025 гг.</a:t>
            </a:r>
          </a:p>
          <a:p>
            <a:r>
              <a:rPr lang="ru-RU" sz="1400" dirty="0" smtClean="0"/>
              <a:t>Строительство двух</a:t>
            </a:r>
          </a:p>
          <a:p>
            <a:r>
              <a:rPr lang="ru-RU" sz="1400" dirty="0" smtClean="0"/>
              <a:t>многоквартирных домов </a:t>
            </a:r>
          </a:p>
          <a:p>
            <a:r>
              <a:rPr lang="ru-RU" sz="1400" dirty="0" smtClean="0"/>
              <a:t>412  квартир, 17955 </a:t>
            </a:r>
            <a:r>
              <a:rPr lang="ru-RU" sz="1400" dirty="0" err="1" smtClean="0"/>
              <a:t>кв.м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8"/>
          <p:cNvSpPr txBox="1">
            <a:spLocks noChangeArrowheads="1"/>
          </p:cNvSpPr>
          <p:nvPr/>
        </p:nvSpPr>
        <p:spPr bwMode="auto">
          <a:xfrm>
            <a:off x="0" y="104795"/>
            <a:ext cx="91440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+mj-lt"/>
                <a:ea typeface="Times New Roman"/>
                <a:cs typeface="Times New Roman"/>
              </a:rPr>
              <a:t>Расселение из аварийного жилищного фонда</a:t>
            </a:r>
            <a:endParaRPr lang="ru-RU" sz="2400" dirty="0">
              <a:solidFill>
                <a:schemeClr val="bg1"/>
              </a:solidFill>
              <a:latin typeface="+mj-lt"/>
              <a:ea typeface="Calibri"/>
              <a:cs typeface="Times New Roman"/>
            </a:endParaRPr>
          </a:p>
          <a:p>
            <a:pPr algn="ctr"/>
            <a:endParaRPr lang="ru-RU" sz="1200" dirty="0" smtClean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945224"/>
            <a:ext cx="6382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Начато строительство первых двух жилых домов  по этапу 2021-2022 </a:t>
            </a:r>
            <a:r>
              <a:rPr lang="ru-RU" sz="1400" dirty="0" smtClean="0"/>
              <a:t>гг. 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-1673" b="6360"/>
          <a:stretch/>
        </p:blipFill>
        <p:spPr>
          <a:xfrm>
            <a:off x="5364088" y="1448780"/>
            <a:ext cx="3384376" cy="4392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" r="11679" b="6907"/>
          <a:stretch/>
        </p:blipFill>
        <p:spPr>
          <a:xfrm>
            <a:off x="251520" y="1700808"/>
            <a:ext cx="4910695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47624"/>
            <a:ext cx="4680520" cy="5057800"/>
          </a:xfrm>
          <a:prstGeom prst="rect">
            <a:avLst/>
          </a:prstGeom>
          <a:effectLst>
            <a:reflection stA="51000" endPos="65000" dist="50800" dir="5400000" sy="-100000" algn="bl" rotWithShape="0"/>
          </a:effectLst>
        </p:spPr>
      </p:pic>
      <p:sp>
        <p:nvSpPr>
          <p:cNvPr id="4099" name="TextBox 8"/>
          <p:cNvSpPr txBox="1">
            <a:spLocks noChangeArrowheads="1"/>
          </p:cNvSpPr>
          <p:nvPr/>
        </p:nvSpPr>
        <p:spPr bwMode="auto">
          <a:xfrm>
            <a:off x="-21247" y="0"/>
            <a:ext cx="9252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Размещение рекламы и вывесок</a:t>
            </a:r>
            <a:endParaRPr lang="ru-RU" sz="24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4048" y="739245"/>
            <a:ext cx="392771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За период с 1 января 2021 по 31 декабря 2021 года было выдано:</a:t>
            </a:r>
          </a:p>
          <a:p>
            <a:pPr algn="just"/>
            <a:r>
              <a:rPr lang="ru-RU" sz="1400" dirty="0" smtClean="0"/>
              <a:t>18 </a:t>
            </a:r>
            <a:r>
              <a:rPr lang="ru-RU" sz="1400" dirty="0"/>
              <a:t>разрешений на установку и эксплуатацию рекламных конструкций (в 2020 году – 13)</a:t>
            </a:r>
          </a:p>
          <a:p>
            <a:pPr algn="just"/>
            <a:r>
              <a:rPr lang="ru-RU" sz="1400" dirty="0" smtClean="0"/>
              <a:t>32 </a:t>
            </a:r>
            <a:r>
              <a:rPr lang="ru-RU" sz="1400" dirty="0"/>
              <a:t>согласованных паспорта вывесок (в 2020 году – 11)</a:t>
            </a:r>
          </a:p>
          <a:p>
            <a:pPr algn="just"/>
            <a:r>
              <a:rPr lang="ru-RU" sz="1400" dirty="0" smtClean="0"/>
              <a:t>103 </a:t>
            </a:r>
            <a:r>
              <a:rPr lang="ru-RU" sz="1400" dirty="0"/>
              <a:t>уведомления о демонтаже незаконно размещенных рекламных конструкций и вывесок на территории Лужского муниципального района. 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Демонтировано </a:t>
            </a:r>
            <a:r>
              <a:rPr lang="ru-RU" sz="1400" dirty="0"/>
              <a:t>106 рекламных конструкций и вывесок, что больше в 3,5 раза в сравнении с 2020 годом (29 штук).</a:t>
            </a:r>
          </a:p>
          <a:p>
            <a:pPr algn="just"/>
            <a:r>
              <a:rPr lang="ru-RU" sz="1400" dirty="0"/>
              <a:t>В бюджет муниципального образования от уплаты государственной пошлины за выдачу разрешения на установку и эксплуатацию рекламных конструкций поступило 130 000 рублей, в 2020 году эта сумма составила 75 000 рублей.</a:t>
            </a:r>
          </a:p>
          <a:p>
            <a:pPr algn="just"/>
            <a:r>
              <a:rPr lang="ru-RU" sz="1400" dirty="0"/>
              <a:t>Прочие поступления в бюджет от деятельности по размещению рекламы </a:t>
            </a:r>
            <a:r>
              <a:rPr lang="ru-RU" sz="1400" dirty="0" smtClean="0"/>
              <a:t>составили</a:t>
            </a:r>
          </a:p>
          <a:p>
            <a:pPr algn="just"/>
            <a:r>
              <a:rPr lang="ru-RU" sz="1400" dirty="0" smtClean="0"/>
              <a:t> 1562 </a:t>
            </a:r>
            <a:r>
              <a:rPr lang="ru-RU" sz="1400" dirty="0"/>
              <a:t>533,86 рублей, что на 40,16 % больше чем в 2020 году.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212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4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457</Words>
  <Application>Microsoft Office PowerPoint</Application>
  <PresentationFormat>Экран (4:3)</PresentationFormat>
  <Paragraphs>50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宋体</vt:lpstr>
      <vt:lpstr>Arial</vt:lpstr>
      <vt:lpstr>Calibri</vt:lpstr>
      <vt:lpstr>Times New Roman</vt:lpstr>
      <vt:lpstr>Тема Office</vt:lpstr>
      <vt:lpstr>243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Administrahion Luga municipal Area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Лужский муниципальный район Ленинградской области</dc:title>
  <dc:creator>Mordachjova</dc:creator>
  <cp:lastModifiedBy>Власенко  О.М.</cp:lastModifiedBy>
  <cp:revision>55</cp:revision>
  <dcterms:created xsi:type="dcterms:W3CDTF">2016-12-15T11:31:32Z</dcterms:created>
  <dcterms:modified xsi:type="dcterms:W3CDTF">2022-02-24T07:14:44Z</dcterms:modified>
</cp:coreProperties>
</file>