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320" r:id="rId2"/>
    <p:sldId id="308" r:id="rId3"/>
    <p:sldId id="322" r:id="rId4"/>
    <p:sldId id="263" r:id="rId5"/>
    <p:sldId id="293" r:id="rId6"/>
    <p:sldId id="289" r:id="rId7"/>
    <p:sldId id="321" r:id="rId8"/>
    <p:sldId id="313" r:id="rId9"/>
    <p:sldId id="297" r:id="rId10"/>
    <p:sldId id="298" r:id="rId11"/>
    <p:sldId id="291" r:id="rId12"/>
    <p:sldId id="310" r:id="rId13"/>
    <p:sldId id="311" r:id="rId14"/>
    <p:sldId id="307" r:id="rId15"/>
    <p:sldId id="319" r:id="rId16"/>
    <p:sldId id="299" r:id="rId17"/>
    <p:sldId id="317" r:id="rId18"/>
    <p:sldId id="323" r:id="rId19"/>
    <p:sldId id="305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80E6"/>
    <a:srgbClr val="3A7DE5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27" autoAdjust="0"/>
  </p:normalViewPr>
  <p:slideViewPr>
    <p:cSldViewPr>
      <p:cViewPr varScale="1">
        <p:scale>
          <a:sx n="66" d="100"/>
          <a:sy n="66" d="100"/>
        </p:scale>
        <p:origin x="-12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707" tIns="45853" rIns="91707" bIns="458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707" tIns="45853" rIns="91707" bIns="45853" rtlCol="0"/>
          <a:lstStyle>
            <a:lvl1pPr algn="r">
              <a:defRPr sz="1200"/>
            </a:lvl1pPr>
          </a:lstStyle>
          <a:p>
            <a:fld id="{5BBE32ED-2BA3-419B-884B-C8C7CE386821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7" tIns="45853" rIns="91707" bIns="458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707" tIns="45853" rIns="91707" bIns="4585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707" tIns="45853" rIns="91707" bIns="458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707" tIns="45853" rIns="91707" bIns="45853" rtlCol="0" anchor="b"/>
          <a:lstStyle>
            <a:lvl1pPr algn="r">
              <a:defRPr sz="1200"/>
            </a:lvl1pPr>
          </a:lstStyle>
          <a:p>
            <a:fld id="{D970EA3E-B570-4192-AD96-63F074FB6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40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0EA3E-B570-4192-AD96-63F074FB68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24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0EA3E-B570-4192-AD96-63F074FB68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47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c47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dc@sdc.luga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368771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F80E6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ИНВЕСТИЦИОННЫЙ ПАСПОРТ</a:t>
            </a:r>
          </a:p>
          <a:p>
            <a:r>
              <a:rPr lang="ru-RU" sz="4000" dirty="0" smtClean="0">
                <a:solidFill>
                  <a:srgbClr val="3F80E6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sz="4000" dirty="0">
              <a:solidFill>
                <a:srgbClr val="3F80E6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71703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3F80E6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Лужского</a:t>
            </a:r>
            <a:r>
              <a:rPr lang="ru-RU" sz="2800" i="1" dirty="0" smtClean="0">
                <a:solidFill>
                  <a:srgbClr val="3F80E6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муниципального района</a:t>
            </a:r>
            <a:endParaRPr lang="ru-RU" sz="2800" i="1" dirty="0">
              <a:solidFill>
                <a:srgbClr val="3F80E6"/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992" y="361398"/>
            <a:ext cx="1170533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0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052736"/>
            <a:ext cx="770485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Вклад малого бизнеса в экономику района с каждым годом становится более весомым. </a:t>
            </a:r>
          </a:p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На территории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района в различных сферах экономики деятельность осуществляют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более</a:t>
            </a:r>
          </a:p>
          <a:p>
            <a:pPr algn="just"/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Book Antiqua" panose="02040602050305030304" pitchFamily="18" charset="0"/>
              </a:rPr>
              <a:t>2 тысяч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субъектов малого предпринимательства, включая индивидуальных предпринимателей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 малом бизнесе занято </a:t>
            </a:r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39,2 </a:t>
            </a:r>
            <a:r>
              <a:rPr lang="ru-RU" sz="1200" b="1" dirty="0">
                <a:solidFill>
                  <a:srgbClr val="0070C0"/>
                </a:solidFill>
                <a:latin typeface="Book Antiqua" panose="02040602050305030304" pitchFamily="18" charset="0"/>
              </a:rPr>
              <a:t>%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работников от общего числа занятых в экономике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района.</a:t>
            </a:r>
          </a:p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 целью снижения барьеров между бизнесом и органами местного самоуправления при администрации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муниципального района создан совет по содействию развитию малого и среднего предпринимательства.</a:t>
            </a:r>
          </a:p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 рамках муниципальной программы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муниципального района Ленинградской области «Стимулирование экономической активности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муниципального района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» бизнесу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предоставляются финансовая, имущественная, информационная и консультационная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поддержка.</a:t>
            </a:r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  <a:p>
            <a:pPr algn="just"/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МАЛОЕ и СРЕДНЕЕ</a:t>
            </a:r>
            <a:br>
              <a:rPr lang="ru-RU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ПРЕДПРИНИМАТЕЛЬСТВО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745" y="3545726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6425003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Изображение:</a:t>
            </a:r>
            <a:r>
              <a:rPr lang="en-US" sz="700" dirty="0">
                <a:latin typeface="Constantia" panose="02030602050306030303" pitchFamily="18" charset="0"/>
                <a:cs typeface="Arial" panose="020B0604020202020204" pitchFamily="34" charset="0"/>
              </a:rPr>
              <a:t>&lt;a </a:t>
            </a:r>
            <a:r>
              <a:rPr lang="en-US" sz="700" dirty="0" err="1">
                <a:latin typeface="Constantia" panose="02030602050306030303" pitchFamily="18" charset="0"/>
                <a:cs typeface="Arial" panose="020B0604020202020204" pitchFamily="34" charset="0"/>
              </a:rPr>
              <a:t>href</a:t>
            </a:r>
            <a:r>
              <a:rPr lang="en-US" sz="700" dirty="0">
                <a:latin typeface="Constantia" panose="02030602050306030303" pitchFamily="18" charset="0"/>
                <a:cs typeface="Arial" panose="020B0604020202020204" pitchFamily="34" charset="0"/>
              </a:rPr>
              <a:t>="https://</a:t>
            </a:r>
            <a:r>
              <a:rPr lang="en-US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ru.freepik.com/free</a:t>
            </a:r>
            <a:r>
              <a:rPr lang="ru-RU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-</a:t>
            </a:r>
            <a:r>
              <a:rPr lang="en-US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photo</a:t>
            </a:r>
            <a:r>
              <a:rPr lang="en-US" sz="700" dirty="0">
                <a:latin typeface="Constantia" panose="02030602050306030303" pitchFamily="18" charset="0"/>
                <a:cs typeface="Arial" panose="020B0604020202020204" pitchFamily="34" charset="0"/>
              </a:rPr>
              <a:t>/_858556.htm#query=%D1%80%D1%83%D0%BA%D0%BE%D0%BF%D0%BE%D0%B6%D0%B0%D1%82%D0%B8%D0%B5&amp;position=0&amp;from_view=search"&gt;</a:t>
            </a:r>
            <a:r>
              <a:rPr lang="ru-RU" sz="700" dirty="0">
                <a:latin typeface="Constantia" panose="02030602050306030303" pitchFamily="18" charset="0"/>
                <a:cs typeface="Arial" panose="020B0604020202020204" pitchFamily="34" charset="0"/>
              </a:rPr>
              <a:t>Изображение от </a:t>
            </a:r>
            <a:r>
              <a:rPr lang="en-US" sz="700" dirty="0" err="1">
                <a:latin typeface="Constantia" panose="02030602050306030303" pitchFamily="18" charset="0"/>
                <a:cs typeface="Arial" panose="020B0604020202020204" pitchFamily="34" charset="0"/>
              </a:rPr>
              <a:t>pressfoto</a:t>
            </a:r>
            <a:r>
              <a:rPr lang="en-US" sz="700" dirty="0">
                <a:latin typeface="Constantia" panose="02030602050306030303" pitchFamily="18" charset="0"/>
                <a:cs typeface="Arial" panose="020B0604020202020204" pitchFamily="34" charset="0"/>
              </a:rPr>
              <a:t>&lt;/a&gt; </a:t>
            </a:r>
            <a:r>
              <a:rPr lang="ru-RU" sz="700" dirty="0">
                <a:latin typeface="Constantia" panose="02030602050306030303" pitchFamily="18" charset="0"/>
                <a:cs typeface="Arial" panose="020B0604020202020204" pitchFamily="34" charset="0"/>
              </a:rPr>
              <a:t>на </a:t>
            </a:r>
            <a:r>
              <a:rPr lang="en-US" sz="700" dirty="0" err="1">
                <a:latin typeface="Constantia" panose="02030602050306030303" pitchFamily="18" charset="0"/>
                <a:cs typeface="Arial" panose="020B0604020202020204" pitchFamily="34" charset="0"/>
              </a:rPr>
              <a:t>Freepik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xmlns="" val="6584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052736"/>
            <a:ext cx="756084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Всего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Лужском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муниципальном районе </a:t>
            </a:r>
          </a:p>
          <a:p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52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объекта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культуры, </a:t>
            </a:r>
          </a:p>
          <a:p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358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коллективов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художественной самодеятельности и любительских объединений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  <a:p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Сеть </a:t>
            </a:r>
            <a:r>
              <a:rPr lang="ru-RU" sz="1300" b="1" i="1" u="sng" dirty="0">
                <a:latin typeface="Constantia" panose="02030602050306030303" pitchFamily="18" charset="0"/>
                <a:cs typeface="Times New Roman" pitchFamily="18" charset="0"/>
              </a:rPr>
              <a:t>учреждений культуры Лужского </a:t>
            </a:r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района:</a:t>
            </a:r>
          </a:p>
          <a:p>
            <a:endParaRPr lang="ru-RU" sz="1300" b="1" u="sng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МКУ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Лужский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киноцентр «Смена»;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Дома культуры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  <a:sym typeface="Symbol"/>
              </a:rPr>
              <a:t>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17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;</a:t>
            </a:r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ельские клубы</a:t>
            </a:r>
            <a:r>
              <a:rPr lang="ru-RU" sz="13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  <a:sym typeface="Symbol"/>
              </a:rPr>
              <a:t>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6</a:t>
            </a:r>
            <a:r>
              <a:rPr lang="ru-RU" sz="1300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 pitchFamily="18" charset="0"/>
              </a:rPr>
              <a:t>;</a:t>
            </a:r>
            <a:endParaRPr lang="ru-RU" sz="1300" dirty="0">
              <a:solidFill>
                <a:srgbClr val="0070C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МКУ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централизованная библиотечная система», в составе которой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4</a:t>
            </a:r>
            <a:r>
              <a:rPr lang="ru-RU" sz="13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библиотеки;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Молодежный центр -</a:t>
            </a:r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</a:rPr>
              <a:t> 1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 ;</a:t>
            </a:r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МКУК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межпоселенческая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районная библиотека», в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составе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которой</a:t>
            </a:r>
            <a:r>
              <a:rPr lang="ru-RU" sz="1300" dirty="0">
                <a:solidFill>
                  <a:schemeClr val="accent6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6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24</a:t>
            </a:r>
            <a:r>
              <a:rPr lang="ru-RU" sz="1300" dirty="0" smtClean="0">
                <a:solidFill>
                  <a:schemeClr val="accent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сельских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библиотеки.</a:t>
            </a:r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572" y="235397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КУЛЬТУРНЫЙ И СПОРТИВНЫЙ ПОТЕНЦИАЛ</a:t>
            </a:r>
            <a:endParaRPr lang="ru-RU" sz="20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573016"/>
            <a:ext cx="698477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38 646</a:t>
            </a:r>
            <a:r>
              <a:rPr lang="ru-RU" sz="12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</a:rPr>
              <a:t>человек систематически </a:t>
            </a:r>
            <a:r>
              <a:rPr lang="ru-RU" sz="1300" dirty="0">
                <a:latin typeface="Constantia" panose="02030602050306030303" pitchFamily="18" charset="0"/>
              </a:rPr>
              <a:t>занимаются </a:t>
            </a:r>
            <a:r>
              <a:rPr lang="ru-RU" sz="1300" dirty="0" smtClean="0">
                <a:latin typeface="Constantia" panose="02030602050306030303" pitchFamily="18" charset="0"/>
              </a:rPr>
              <a:t>спортом.</a:t>
            </a:r>
          </a:p>
          <a:p>
            <a:endParaRPr lang="ru-RU" sz="1300" dirty="0" smtClean="0">
              <a:latin typeface="Constantia" panose="02030602050306030303" pitchFamily="18" charset="0"/>
            </a:endParaRPr>
          </a:p>
          <a:p>
            <a:r>
              <a:rPr lang="ru-RU" sz="1300" dirty="0" smtClean="0">
                <a:latin typeface="Constantia" panose="02030602050306030303" pitchFamily="18" charset="0"/>
              </a:rPr>
              <a:t>В Лужском  муниципальном районе  зарегистрировано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184</a:t>
            </a:r>
            <a:r>
              <a:rPr lang="ru-RU" sz="1300" dirty="0" smtClean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</a:rPr>
              <a:t>спортивных сооружения:</a:t>
            </a:r>
          </a:p>
          <a:p>
            <a:endParaRPr lang="ru-RU" sz="1300" dirty="0" smtClean="0">
              <a:latin typeface="Constantia" panose="02030602050306030303" pitchFamily="18" charset="0"/>
            </a:endParaRPr>
          </a:p>
          <a:p>
            <a:r>
              <a:rPr lang="ru-RU" sz="1300" dirty="0" smtClean="0">
                <a:latin typeface="Constantia" panose="02030602050306030303" pitchFamily="18" charset="0"/>
              </a:rPr>
              <a:t>Спортивные залы -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44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Футбольные поля –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30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Тиры – </a:t>
            </a:r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</a:rPr>
              <a:t>4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Бассейн - </a:t>
            </a:r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</a:rPr>
              <a:t>2</a:t>
            </a:r>
            <a:r>
              <a:rPr lang="ru-RU" sz="13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</a:p>
          <a:p>
            <a:endParaRPr lang="ru-RU" sz="1000" dirty="0" smtClean="0">
              <a:latin typeface="Book Antiqua" panose="02040602050305030304" pitchFamily="18" charset="0"/>
            </a:endParaRPr>
          </a:p>
          <a:p>
            <a:endParaRPr lang="ru-RU" sz="1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1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73954"/>
            <a:ext cx="810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ЗДРАВООХРАНЕНИЕ </a:t>
            </a:r>
            <a:endParaRPr lang="ru-RU" sz="24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247540"/>
            <a:ext cx="835292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Сегодня ГБУЗ ЛО 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МБ», как центр здравоохранения района, является многопрофильным медицинским учреждением, имеющим лицензию на право осуществления медицинской помощи, лицензию на осуществление фармацевтической деятельности и лицензию на осуществление деятельности по обороту наркотических средств, психотропных веществ и их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прекурсоров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, культивированию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наркосодержащих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растений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Больница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оснащена современным лечебно-диагностическим оборудованием.</a:t>
            </a:r>
          </a:p>
          <a:p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здравоохранении муниципального образования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трудится около </a:t>
            </a:r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1000</a:t>
            </a:r>
            <a:r>
              <a:rPr lang="ru-RU" sz="1300" b="1" dirty="0">
                <a:solidFill>
                  <a:schemeClr val="accent6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человек, из них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111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врачей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и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306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средних медицинских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работников. </a:t>
            </a:r>
          </a:p>
          <a:p>
            <a:endParaRPr lang="ru-RU" sz="1200" dirty="0">
              <a:latin typeface="Constantia" panose="02030602050306030303" pitchFamily="18" charset="0"/>
              <a:cs typeface="Times New Roman" pitchFamily="18" charset="0"/>
            </a:endParaRPr>
          </a:p>
          <a:p>
            <a:pPr algn="ctr"/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Сеть учреждений здравоохранения </a:t>
            </a:r>
            <a:r>
              <a:rPr lang="ru-RU" sz="1300" b="1" i="1" u="sng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b="1" i="1" u="sng" dirty="0">
                <a:latin typeface="Constantia" panose="02030602050306030303" pitchFamily="18" charset="0"/>
                <a:cs typeface="Times New Roman" pitchFamily="18" charset="0"/>
              </a:rPr>
              <a:t> муниципального </a:t>
            </a:r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района состоит из: </a:t>
            </a:r>
          </a:p>
          <a:p>
            <a:pPr algn="just"/>
            <a:endParaRPr lang="ru-RU" sz="1200" b="1" i="1" u="sng" dirty="0" smtClean="0"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межрайонной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больницы со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стационаром;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взрослой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детской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стоматологической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женской консультации;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err="1" smtClean="0">
                <a:latin typeface="Constantia" panose="02030602050306030303" pitchFamily="18" charset="0"/>
                <a:cs typeface="Times New Roman" pitchFamily="18" charset="0"/>
              </a:rPr>
              <a:t>Осьминской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участковой больницы</a:t>
            </a:r>
            <a:endParaRPr lang="ru-RU" sz="1300" dirty="0" smtClean="0"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err="1" smtClean="0">
                <a:latin typeface="Constantia" panose="02030602050306030303" pitchFamily="18" charset="0"/>
                <a:cs typeface="Times New Roman" pitchFamily="18" charset="0"/>
              </a:rPr>
              <a:t>Оредежкой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дома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сестринского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ухода;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9</a:t>
            </a:r>
            <a:r>
              <a:rPr lang="ru-RU" sz="13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амбулаторий;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15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фельдшерско-акушерских пунктов.</a:t>
            </a:r>
            <a:r>
              <a:rPr lang="ru-RU" sz="13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8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221088"/>
            <a:ext cx="384093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55576" y="6311871"/>
            <a:ext cx="801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latin typeface="Constantia" panose="02030602050306030303" pitchFamily="18" charset="0"/>
                <a:cs typeface="Arial" panose="020B0604020202020204" pitchFamily="34" charset="0"/>
              </a:rPr>
              <a:t>Изображение: </a:t>
            </a:r>
            <a:r>
              <a:rPr lang="ru-RU" sz="800" dirty="0">
                <a:latin typeface="Constantia" panose="02030602050306030303" pitchFamily="18" charset="0"/>
                <a:cs typeface="Arial" panose="020B0604020202020204" pitchFamily="34" charset="0"/>
              </a:rPr>
              <a:t>&lt;a </a:t>
            </a:r>
            <a:r>
              <a:rPr lang="ru-RU" sz="800" dirty="0" err="1">
                <a:latin typeface="Constantia" panose="02030602050306030303" pitchFamily="18" charset="0"/>
                <a:cs typeface="Arial" panose="020B0604020202020204" pitchFamily="34" charset="0"/>
              </a:rPr>
              <a:t>href</a:t>
            </a:r>
            <a:r>
              <a:rPr lang="ru-RU" sz="800" dirty="0">
                <a:latin typeface="Constantia" panose="02030602050306030303" pitchFamily="18" charset="0"/>
                <a:cs typeface="Arial" panose="020B0604020202020204" pitchFamily="34" charset="0"/>
              </a:rPr>
              <a:t>="https://ru.freepik.com/free-photo/_12412915.htm#query=%D0%BC%D0%B5%D0%B4%D0%B8%D1%86%D0%B8%D0%BD%D0%B0&amp;position=21&amp;from_view=search"&gt;Freepik&lt;/a&gt;</a:t>
            </a:r>
          </a:p>
          <a:p>
            <a:pPr algn="r"/>
            <a:endParaRPr lang="ru-RU" sz="800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652" y="332656"/>
            <a:ext cx="8387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СИСТЕМА ОБРАЗОВАНИЯ</a:t>
            </a:r>
          </a:p>
          <a:p>
            <a:pPr algn="ctr"/>
            <a:r>
              <a:rPr lang="ru-RU" sz="2200" b="1" i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2200" b="1" i="1" dirty="0">
              <a:solidFill>
                <a:srgbClr val="008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980728"/>
            <a:ext cx="792088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Система образования 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муниципального района Ленинградской области представлена </a:t>
            </a:r>
            <a:endParaRPr lang="ru-RU" sz="1300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48</a:t>
            </a:r>
            <a:r>
              <a:rPr lang="ru-RU" sz="1300" b="1" dirty="0" smtClean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муниципальными образовательными организациями,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из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которых:</a:t>
            </a:r>
          </a:p>
          <a:p>
            <a:endParaRPr lang="ru-RU" sz="13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17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школ;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25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дошкольных образовательных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6</a:t>
            </a:r>
            <a:r>
              <a:rPr lang="ru-RU" sz="1300" b="1" dirty="0" smtClean="0">
                <a:solidFill>
                  <a:schemeClr val="accent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учреждений дополнительного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endParaRPr lang="ru-RU" sz="13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района функционируют учреждения регионального ведомства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300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err="1" smtClean="0">
                <a:latin typeface="Constantia" panose="02030602050306030303" pitchFamily="18" charset="0"/>
                <a:cs typeface="Times New Roman" panose="02020603050405020304" pitchFamily="18" charset="0"/>
              </a:rPr>
              <a:t>Лужский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институт (филиал) Государственного автономного образовательного учреждения высшего образования ЛО «Ленинградский государственный университет имени А.С. Пушкина»;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Колледж при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филиале Государственного автономного образовательного учреждения высшего образования ЛО «Ленинградский государственный университет имени А.С. Пушкина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»;</a:t>
            </a:r>
            <a:endParaRPr lang="ru-RU" sz="13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Филиал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АНОВО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«Национальный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открытый институт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г. Санкт-Петербург»;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автономное профессиональное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учреждение Ленинградской области «Лужский агропромышленный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техникум»;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бюджетное профессиональное образовательное учреждение</a:t>
            </a:r>
          </a:p>
          <a:p>
            <a:pPr>
              <a:buClr>
                <a:srgbClr val="0070C0"/>
              </a:buClr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   «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Центр непрерывного профессионального медицинского развития Ленинградской области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бюджетное учреждение Ленинградской области центр помощи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детям–сиротам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и детям, оставшимся без попечения родителей «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Толмачевский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ресурсный центр по содействию семейному устройству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»; 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бюджетное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общеобразовательное учреждение Ленинградской области «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школа-интернат,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реализующая адаптированные образовательные программы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общеобразовательное учреждение Ленинградской области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«</a:t>
            </a:r>
            <a:r>
              <a:rPr lang="ru-RU" sz="1300" dirty="0" err="1" smtClean="0">
                <a:latin typeface="Constantia" panose="02030602050306030303" pitchFamily="18" charset="0"/>
                <a:cs typeface="Times New Roman" panose="02020603050405020304" pitchFamily="18" charset="0"/>
              </a:rPr>
              <a:t>Лужская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санаторная школа-интернат».</a:t>
            </a:r>
            <a:endParaRPr lang="ru-RU" sz="13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6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ИНВЕСТИЦИОННЫЕ </a:t>
            </a:r>
            <a:r>
              <a:rPr lang="ru-RU" sz="2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ПРОЕКТЫ</a:t>
            </a:r>
            <a:endParaRPr lang="ru-RU" sz="2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19527"/>
            <a:ext cx="8640960" cy="6794168"/>
          </a:xfrm>
          <a:prstGeom prst="rect">
            <a:avLst/>
          </a:prstGeom>
          <a:noFill/>
        </p:spPr>
        <p:txBody>
          <a:bodyPr wrap="square" numCol="2" spcCol="1260000" rtlCol="0">
            <a:spAutoFit/>
          </a:bodyPr>
          <a:lstStyle/>
          <a:p>
            <a:pPr marL="87312" algn="ctr"/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РЕАЛИЗОВАННЫЕ ПРОЕКТЫ*:</a:t>
            </a:r>
          </a:p>
          <a:p>
            <a:pPr marL="87312" algn="ctr"/>
            <a:endParaRPr lang="ru-RU" sz="1300" b="1" i="1" u="sng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ООО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«ТРАСТФОРЕСТ» </a:t>
            </a: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>
                <a:latin typeface="Constantia" panose="02030602050306030303" pitchFamily="18" charset="0"/>
              </a:rPr>
              <a:t>проект </a:t>
            </a:r>
            <a:r>
              <a:rPr lang="ru-RU" sz="1050" dirty="0" smtClean="0">
                <a:latin typeface="Constantia" panose="02030602050306030303" pitchFamily="18" charset="0"/>
              </a:rPr>
              <a:t>«Строительство </a:t>
            </a:r>
            <a:r>
              <a:rPr lang="ru-RU" sz="1050" dirty="0">
                <a:latin typeface="Constantia" panose="02030602050306030303" pitchFamily="18" charset="0"/>
              </a:rPr>
              <a:t>деревообрабатывающего </a:t>
            </a:r>
            <a:r>
              <a:rPr lang="ru-RU" sz="1050" dirty="0" smtClean="0">
                <a:latin typeface="Constantia" panose="02030602050306030303" pitchFamily="18" charset="0"/>
              </a:rPr>
              <a:t>предприятия»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ЗАО АГРОФИРМА "ВЫБОРЖЕЦ" </a:t>
            </a: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>
                <a:latin typeface="Constantia" panose="02030602050306030303" pitchFamily="18" charset="0"/>
              </a:rPr>
              <a:t>проект </a:t>
            </a:r>
            <a:r>
              <a:rPr lang="ru-RU" sz="1050" dirty="0" smtClean="0">
                <a:latin typeface="Constantia" panose="02030602050306030303" pitchFamily="18" charset="0"/>
              </a:rPr>
              <a:t>«Строительство </a:t>
            </a:r>
            <a:r>
              <a:rPr lang="ru-RU" sz="1050" dirty="0">
                <a:latin typeface="Constantia" panose="02030602050306030303" pitchFamily="18" charset="0"/>
              </a:rPr>
              <a:t>завода по производству </a:t>
            </a:r>
            <a:r>
              <a:rPr lang="ru-RU" sz="1050" dirty="0" smtClean="0">
                <a:latin typeface="Constantia" panose="02030602050306030303" pitchFamily="18" charset="0"/>
              </a:rPr>
              <a:t>компоста»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ООО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«ТРУД»</a:t>
            </a: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>
                <a:latin typeface="Constantia" panose="02030602050306030303" pitchFamily="18" charset="0"/>
              </a:rPr>
              <a:t>проект «Птицеводческое предприятие по выращиванию и откорму </a:t>
            </a:r>
            <a:r>
              <a:rPr lang="ru-RU" sz="1050" dirty="0" smtClean="0">
                <a:latin typeface="Constantia" panose="02030602050306030303" pitchFamily="18" charset="0"/>
              </a:rPr>
              <a:t>индеек»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АО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«ВОЛОШОВО» </a:t>
            </a:r>
            <a:endParaRPr lang="ru-RU" sz="1050" b="1" u="sng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>
                <a:latin typeface="Constantia" panose="02030602050306030303" pitchFamily="18" charset="0"/>
              </a:rPr>
              <a:t>проект «Модернизация 3 и 4 двора животноводческого комплекса и строительство доильного зала».</a:t>
            </a: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АО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«ПЛЕМЕННОЙ ЗАВОД «РАПТИ»</a:t>
            </a:r>
          </a:p>
          <a:p>
            <a:pPr marL="87312" algn="ctr"/>
            <a:r>
              <a:rPr lang="ru-RU" sz="1050" dirty="0">
                <a:latin typeface="Constantia" panose="02030602050306030303" pitchFamily="18" charset="0"/>
              </a:rPr>
              <a:t>Инвестиционного проекта «Строительство </a:t>
            </a:r>
            <a:r>
              <a:rPr lang="ru-RU" sz="1050" dirty="0" smtClean="0">
                <a:latin typeface="Constantia" panose="02030602050306030303" pitchFamily="18" charset="0"/>
              </a:rPr>
              <a:t>телятника»</a:t>
            </a: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ИП ГК(Ф)Х Лукашов Виталий Викторович</a:t>
            </a:r>
            <a:endParaRPr lang="ru-RU" sz="105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Адрес: 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район, </a:t>
            </a:r>
            <a:r>
              <a:rPr lang="ru-RU" sz="1050" dirty="0" err="1">
                <a:latin typeface="Constantia" panose="02030602050306030303" pitchFamily="18" charset="0"/>
              </a:rPr>
              <a:t>Скребловское</a:t>
            </a:r>
            <a:r>
              <a:rPr lang="ru-RU" sz="1050" dirty="0">
                <a:latin typeface="Constantia" panose="02030602050306030303" pitchFamily="18" charset="0"/>
              </a:rPr>
              <a:t> сельское поселение, </a:t>
            </a:r>
            <a:r>
              <a:rPr lang="ru-RU" sz="1050" dirty="0" err="1">
                <a:latin typeface="Constantia" panose="02030602050306030303" pitchFamily="18" charset="0"/>
              </a:rPr>
              <a:t>д.Брод</a:t>
            </a:r>
            <a:r>
              <a:rPr lang="ru-RU" sz="1050" dirty="0">
                <a:latin typeface="Constantia" panose="02030602050306030303" pitchFamily="18" charset="0"/>
              </a:rPr>
              <a:t>.</a:t>
            </a: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проект «Сад многолетних плодовых культур</a:t>
            </a:r>
            <a:r>
              <a:rPr lang="ru-RU" sz="1050" dirty="0" smtClean="0">
                <a:latin typeface="Constantia" panose="02030602050306030303" pitchFamily="18" charset="0"/>
              </a:rPr>
              <a:t>».</a:t>
            </a:r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___________________________________________</a:t>
            </a:r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* реализованные проекты за 2018-2023 годы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В </a:t>
            </a:r>
            <a:r>
              <a:rPr lang="ru-RU" sz="1300" b="1" i="1" u="sng" dirty="0">
                <a:latin typeface="Constantia" panose="02030602050306030303" pitchFamily="18" charset="0"/>
                <a:cs typeface="Times New Roman" pitchFamily="18" charset="0"/>
              </a:rPr>
              <a:t>СТАДИИ РЕАЛИЗАЦИИ</a:t>
            </a:r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:</a:t>
            </a:r>
          </a:p>
          <a:p>
            <a:pPr marL="92075" indent="-6350" algn="ctr">
              <a:tabLst>
                <a:tab pos="447675" algn="l"/>
              </a:tabLst>
            </a:pPr>
            <a:endParaRPr lang="ru-RU" sz="1050" b="1" u="sng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92075" indent="-6350" algn="ctr">
              <a:tabLst>
                <a:tab pos="447675" algn="l"/>
              </a:tabLst>
            </a:pP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ООО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«ИДАВАНГ Луга»</a:t>
            </a:r>
          </a:p>
          <a:p>
            <a:pPr marL="92075" indent="-6350" algn="just">
              <a:tabLst>
                <a:tab pos="447675" algn="l"/>
              </a:tabLst>
            </a:pPr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  свинофермы   на 3 450 свиноматок, производственной мощностью 98 000 товарных свиней в год</a:t>
            </a:r>
            <a:r>
              <a:rPr lang="ru-RU" sz="1050" dirty="0" smtClean="0">
                <a:latin typeface="Constantia" panose="02030602050306030303" pitchFamily="18" charset="0"/>
              </a:rPr>
              <a:t>».</a:t>
            </a:r>
          </a:p>
          <a:p>
            <a:pPr marL="92075" indent="-6350" algn="just">
              <a:tabLst>
                <a:tab pos="447675" algn="l"/>
              </a:tabLst>
            </a:pPr>
            <a:endParaRPr lang="ru-RU" sz="1050" dirty="0">
              <a:latin typeface="Constantia" panose="02030602050306030303" pitchFamily="18" charset="0"/>
            </a:endParaRPr>
          </a:p>
          <a:p>
            <a:pPr marL="92075" indent="-6350" algn="ctr">
              <a:tabLst>
                <a:tab pos="447675" algn="l"/>
              </a:tabLst>
            </a:pP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АО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«ПЛЕМЕННОЙ ЗАВОД «РАПТИ»</a:t>
            </a:r>
          </a:p>
          <a:p>
            <a:pPr marL="92075" indent="-6350" algn="just">
              <a:tabLst>
                <a:tab pos="447675" algn="l"/>
              </a:tabLst>
            </a:pPr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коровника на 432 головы дойного стада с системой добровольного доения </a:t>
            </a:r>
            <a:r>
              <a:rPr lang="en-US" sz="1050" dirty="0">
                <a:latin typeface="Constantia" panose="02030602050306030303" pitchFamily="18" charset="0"/>
              </a:rPr>
              <a:t>VMS </a:t>
            </a:r>
            <a:r>
              <a:rPr lang="en-US" sz="1050" dirty="0" smtClean="0">
                <a:latin typeface="Constantia" panose="02030602050306030303" pitchFamily="18" charset="0"/>
              </a:rPr>
              <a:t>V300</a:t>
            </a:r>
            <a:r>
              <a:rPr lang="ru-RU" sz="1050" dirty="0" smtClean="0">
                <a:latin typeface="Constantia" panose="02030602050306030303" pitchFamily="18" charset="0"/>
              </a:rPr>
              <a:t>».</a:t>
            </a:r>
          </a:p>
          <a:p>
            <a:pPr marL="92075" indent="-6350" algn="just">
              <a:tabLst>
                <a:tab pos="447675" algn="l"/>
              </a:tabLst>
            </a:pPr>
            <a:endParaRPr lang="ru-RU" sz="1050" dirty="0">
              <a:latin typeface="Constantia" panose="02030602050306030303" pitchFamily="18" charset="0"/>
            </a:endParaRPr>
          </a:p>
          <a:p>
            <a:pPr marL="92075" indent="-6350" algn="ctr">
              <a:tabLst>
                <a:tab pos="447675" algn="l"/>
              </a:tabLst>
            </a:pP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ЗАО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ПЗ «БУГРЫ</a:t>
            </a: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»</a:t>
            </a:r>
          </a:p>
          <a:p>
            <a:pPr marL="92075" indent="-6350" algn="just">
              <a:tabLst>
                <a:tab pos="447675" algn="l"/>
              </a:tabLst>
            </a:pPr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молочной фермы на 3 000 голов дойного стада</a:t>
            </a:r>
            <a:r>
              <a:rPr lang="ru-RU" sz="1050" dirty="0" smtClean="0">
                <a:latin typeface="Constantia" panose="02030602050306030303" pitchFamily="18" charset="0"/>
              </a:rPr>
              <a:t>».</a:t>
            </a:r>
          </a:p>
          <a:p>
            <a:pPr marL="92075" indent="-6350" algn="just">
              <a:tabLst>
                <a:tab pos="447675" algn="l"/>
              </a:tabLst>
            </a:pPr>
            <a:endParaRPr lang="ru-RU" sz="1050" dirty="0">
              <a:latin typeface="Constantia" panose="02030602050306030303" pitchFamily="18" charset="0"/>
            </a:endParaRPr>
          </a:p>
          <a:p>
            <a:pPr marL="92075" indent="-6350" algn="ctr">
              <a:tabLst>
                <a:tab pos="447675" algn="l"/>
              </a:tabLst>
            </a:pP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ООО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«СМУ-БАЛТ</a:t>
            </a: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»</a:t>
            </a:r>
          </a:p>
          <a:p>
            <a:pPr marL="92075" indent="-6350" algn="just">
              <a:tabLst>
                <a:tab pos="447675" algn="l"/>
              </a:tabLst>
            </a:pPr>
            <a:r>
              <a:rPr lang="ru-RU" sz="105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Инвестиционный проект «Перерабатывающий комбинат по производству кварцевого песка и сухих строительных смесей»</a:t>
            </a:r>
          </a:p>
          <a:p>
            <a:pPr marL="92075" indent="-6350" algn="just">
              <a:tabLst>
                <a:tab pos="447675" algn="l"/>
              </a:tabLst>
            </a:pPr>
            <a:endParaRPr lang="ru-RU" sz="1050" dirty="0" smtClean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92075" indent="-6350" algn="ctr">
              <a:tabLst>
                <a:tab pos="447675" algn="l"/>
              </a:tabLst>
            </a:pP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ООО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«АГРО-МАТИК и М</a:t>
            </a: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»</a:t>
            </a:r>
          </a:p>
          <a:p>
            <a:pPr marL="92075" indent="-6350" algn="just">
              <a:tabLst>
                <a:tab pos="447675" algn="l"/>
              </a:tabLst>
            </a:pPr>
            <a:r>
              <a:rPr lang="ru-RU" sz="105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Инвестиционный проект «Агро- и  биотехнологическое безотходное производство широкого спектра инновационной сельскохозяйственной продукции»</a:t>
            </a:r>
          </a:p>
          <a:p>
            <a:pPr marL="92075" indent="-6350" algn="just">
              <a:tabLst>
                <a:tab pos="447675" algn="l"/>
              </a:tabLst>
            </a:pPr>
            <a:endParaRPr lang="ru-RU" sz="105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92075" indent="-6350" algn="ctr">
              <a:tabLst>
                <a:tab pos="447675" algn="l"/>
              </a:tabLst>
            </a:pP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ООО </a:t>
            </a: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«ВОДЫ ЧИСТЫЕ»</a:t>
            </a:r>
            <a:endParaRPr lang="ru-RU" sz="1050" b="1" u="sng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92075" indent="-6350" algn="ctr">
              <a:tabLst>
                <a:tab pos="447675" algn="l"/>
              </a:tabLst>
            </a:pPr>
            <a:r>
              <a:rPr lang="ru-RU" sz="1050" dirty="0">
                <a:solidFill>
                  <a:prstClr val="black"/>
                </a:solidFill>
                <a:latin typeface="Constantia" panose="02030602050306030303" pitchFamily="18" charset="0"/>
              </a:rPr>
              <a:t>Инвестиционный </a:t>
            </a:r>
            <a:r>
              <a:rPr lang="ru-RU" sz="105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проект «Строительство завода по переработке борщевика. </a:t>
            </a:r>
            <a:r>
              <a:rPr lang="ru-RU" sz="1050" dirty="0" err="1" smtClean="0">
                <a:solidFill>
                  <a:prstClr val="black"/>
                </a:solidFill>
                <a:latin typeface="Constantia" panose="02030602050306030303" pitchFamily="18" charset="0"/>
              </a:rPr>
              <a:t>Экопарк</a:t>
            </a:r>
            <a:r>
              <a:rPr lang="ru-RU" sz="105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«</a:t>
            </a:r>
            <a:r>
              <a:rPr lang="ru-RU" sz="1050" dirty="0" err="1" smtClean="0">
                <a:solidFill>
                  <a:prstClr val="black"/>
                </a:solidFill>
                <a:latin typeface="Constantia" panose="02030602050306030303" pitchFamily="18" charset="0"/>
              </a:rPr>
              <a:t>Жельцы</a:t>
            </a:r>
            <a:r>
              <a:rPr lang="ru-RU" sz="105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»</a:t>
            </a:r>
          </a:p>
          <a:p>
            <a:pPr marL="92075" indent="-6350" algn="ctr">
              <a:tabLst>
                <a:tab pos="447675" algn="l"/>
              </a:tabLst>
            </a:pPr>
            <a:endParaRPr lang="ru-RU" sz="105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92075" indent="-6350" algn="ctr">
              <a:tabLst>
                <a:tab pos="447675" algn="l"/>
              </a:tabLst>
            </a:pP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ГУП  «ВОДОКАНАЛ ЛЕНИНГРАДСКОЙ ОБЛАСТИ»</a:t>
            </a:r>
          </a:p>
          <a:p>
            <a:pPr marL="92075" indent="-6350" algn="ctr">
              <a:tabLst>
                <a:tab pos="447675" algn="l"/>
              </a:tabLst>
            </a:pPr>
            <a:r>
              <a:rPr lang="ru-RU" sz="1050" dirty="0">
                <a:solidFill>
                  <a:prstClr val="black"/>
                </a:solidFill>
                <a:latin typeface="Constantia" panose="02030602050306030303" pitchFamily="18" charset="0"/>
              </a:rPr>
              <a:t>Инвестиционный проект: «Строительство сетей водоотведения от реконструируемой (существующей) КНС №1 (вблизи улицы </a:t>
            </a:r>
            <a:r>
              <a:rPr lang="ru-RU" sz="1050" dirty="0" err="1">
                <a:solidFill>
                  <a:prstClr val="black"/>
                </a:solidFill>
                <a:latin typeface="Constantia" panose="02030602050306030303" pitchFamily="18" charset="0"/>
              </a:rPr>
              <a:t>Миккели</a:t>
            </a:r>
            <a:r>
              <a:rPr lang="ru-RU" sz="1050" dirty="0">
                <a:solidFill>
                  <a:prstClr val="black"/>
                </a:solidFill>
                <a:latin typeface="Constantia" panose="02030602050306030303" pitchFamily="18" charset="0"/>
              </a:rPr>
              <a:t>) до КОС в г. Луга, </a:t>
            </a:r>
            <a:r>
              <a:rPr lang="ru-RU" sz="1050" dirty="0" err="1">
                <a:solidFill>
                  <a:prstClr val="black"/>
                </a:solidFill>
                <a:latin typeface="Constantia" panose="02030602050306030303" pitchFamily="18" charset="0"/>
              </a:rPr>
              <a:t>Лужского</a:t>
            </a:r>
            <a:r>
              <a:rPr lang="ru-RU" sz="1050" dirty="0">
                <a:solidFill>
                  <a:prstClr val="black"/>
                </a:solidFill>
                <a:latin typeface="Constantia" panose="02030602050306030303" pitchFamily="18" charset="0"/>
              </a:rPr>
              <a:t> района Ленинградской </a:t>
            </a:r>
            <a:r>
              <a:rPr lang="ru-RU" sz="105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области»</a:t>
            </a:r>
            <a:endParaRPr lang="ru-RU" sz="105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87312" algn="just"/>
            <a:endParaRPr lang="ru-RU" sz="1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5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8136904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ИНВЕСТИЦИОННЫЙ КЛИМАТ</a:t>
            </a:r>
          </a:p>
          <a:p>
            <a:pPr indent="-228600" algn="ctr"/>
            <a:endParaRPr lang="ru-RU" sz="1400" b="1" dirty="0" smtClean="0">
              <a:latin typeface="Constantia" panose="02030602050306030303" pitchFamily="18" charset="0"/>
            </a:endParaRPr>
          </a:p>
          <a:p>
            <a:pPr indent="-228600" algn="just"/>
            <a:r>
              <a:rPr lang="ru-RU" sz="1400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В целях</a:t>
            </a:r>
            <a:r>
              <a:rPr lang="ru-RU" sz="1400" i="1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улучшения инвестиционного климата: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400" i="1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в Лужском районе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решена  проблема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по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электроснабжению</a:t>
            </a:r>
            <a:endParaRPr lang="ru-RU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продолжается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строительство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межпоселковых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газопроводов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интенсивно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строятся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многоквартирные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дома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строительство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 сетей водоотведения (коллектора)</a:t>
            </a:r>
            <a:endParaRPr lang="ru-RU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ведется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база муниципального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имущества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(перечень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опубликован на официальном сайте администрации </a:t>
            </a:r>
            <a:r>
              <a:rPr lang="ru-RU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 муниципального района </a:t>
            </a:r>
            <a:r>
              <a:rPr lang="en-US" sz="1200" u="sng" dirty="0">
                <a:latin typeface="Constantia" panose="02030602050306030303" pitchFamily="18" charset="0"/>
                <a:cs typeface="Arial" panose="020B0604020202020204" pitchFamily="34" charset="0"/>
              </a:rPr>
              <a:t>http://luga.ru/economika/busines/podd/perechenimi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  <a:endParaRPr lang="ru-RU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сформированы инвестиционные площадки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(информация учтена в интегрированной региональной  информационной системе «Инвестиционное развитие территории Ленинградской области» (ИРИС) и на сайте администрации </a:t>
            </a:r>
            <a:r>
              <a:rPr lang="ru-RU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 муниципального района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  </a:t>
            </a:r>
            <a:r>
              <a:rPr lang="en-US" sz="12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http</a:t>
            </a:r>
            <a:r>
              <a:rPr lang="en-US" sz="1200" u="sng" dirty="0">
                <a:latin typeface="Constantia" panose="02030602050306030303" pitchFamily="18" charset="0"/>
                <a:cs typeface="Arial" panose="020B0604020202020204" pitchFamily="34" charset="0"/>
              </a:rPr>
              <a:t>://</a:t>
            </a:r>
            <a:r>
              <a:rPr lang="en-US" sz="12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www.luga.ru/investors/investplo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  <a:endParaRPr lang="ru-RU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у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тверждена Инвестиционная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декларация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Constantia" panose="02030602050306030303" pitchFamily="18" charset="0"/>
                <a:cs typeface="Arial" panose="020B0604020202020204" pitchFamily="34" charset="0"/>
              </a:rPr>
              <a:t>Лужского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 муниципального района (</a:t>
            </a:r>
            <a:r>
              <a:rPr lang="en-US" sz="12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http://www.luga.ru/investors/NPA</a:t>
            </a:r>
            <a:r>
              <a:rPr lang="ru-RU" sz="12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оказание 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государственных и муниципальных услуг 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по принципу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«одного окна» 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в филиале «Лужский» Государственного бюджетного учреждения Ленинградской области «Многофункциональный центр предоставления государственных и муниципальных услуг» (единый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тел. </a:t>
            </a:r>
            <a:r>
              <a:rPr lang="ru-RU" sz="1200" dirty="0">
                <a:latin typeface="Book Antiqua" panose="02040602050305030304" pitchFamily="18" charset="0"/>
                <a:cs typeface="Arial" panose="020B0604020202020204" pitchFamily="34" charset="0"/>
              </a:rPr>
              <a:t>8-800-301-47-47,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Constantia" panose="02030602050306030303" pitchFamily="18" charset="0"/>
                <a:cs typeface="Arial" panose="020B0604020202020204" pitchFamily="34" charset="0"/>
                <a:hlinkClick r:id="rId2"/>
              </a:rPr>
              <a:t>www.mfc47.ru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ф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ункционирует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координационный совет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по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инвестиционной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деятельности</a:t>
            </a:r>
            <a:endParaRPr lang="ru-RU" sz="1200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проводится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оценка регулирующего воздействия нормативно-правовых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актов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ринят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нормативно-правовых акт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о защите капиталовложений</a:t>
            </a:r>
            <a:endParaRPr lang="ru-RU" sz="1200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u="sng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9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556" y="1271080"/>
            <a:ext cx="33483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endParaRPr lang="ru-RU" sz="1400" b="1" i="1" dirty="0" smtClean="0">
              <a:latin typeface="Book Antiqua" panose="0204060205030503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Ленинградская область, Лужский район, город Луга, Ленинградское шоссе. 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47:29:0352001:1195.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га.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муниципальная.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промышленности, энергетики, транспорта, связи, радиовещания, телевидения, информатики, земли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 indent="-22860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космической деятельности, земли обороны, безопасности и земли иного специального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подключение.</a:t>
            </a: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0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924" y="1772816"/>
            <a:ext cx="4830082" cy="374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25296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ИНВЕСТИЦИОННЫЕ 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ПЛОЩАДКИ</a:t>
            </a:r>
            <a:endParaRPr lang="ru-RU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908720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ru-RU" sz="1400" b="1" i="1" dirty="0">
                <a:latin typeface="Book Antiqua" panose="02040602050305030304" pitchFamily="18" charset="0"/>
              </a:rPr>
              <a:t>Инвестиционная площадка </a:t>
            </a:r>
            <a:r>
              <a:rPr lang="ru-RU" sz="1400" b="1" i="1" dirty="0" smtClean="0">
                <a:latin typeface="Book Antiqua" panose="02040602050305030304" pitchFamily="18" charset="0"/>
              </a:rPr>
              <a:t>№ 1 </a:t>
            </a:r>
            <a:r>
              <a:rPr lang="ru-RU" sz="1400" b="1" i="1" dirty="0">
                <a:latin typeface="Book Antiqua" panose="02040602050305030304" pitchFamily="18" charset="0"/>
              </a:rPr>
              <a:t>«Земельный участок г. Луга, Ленинградское шоссе»</a:t>
            </a:r>
          </a:p>
        </p:txBody>
      </p:sp>
    </p:spTree>
    <p:extLst>
      <p:ext uri="{BB962C8B-B14F-4D97-AF65-F5344CB8AC3E}">
        <p14:creationId xmlns:p14="http://schemas.microsoft.com/office/powerpoint/2010/main" xmlns="" val="11217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275731"/>
            <a:ext cx="334837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 район,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Луга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Ленинградское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шоссе.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га.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поселений (земли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0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48869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ИНВЕСТИЦИОННЫЕ ПЛОЩАДКИ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556" y="908720"/>
            <a:ext cx="8142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площадка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«Земельный участок г. Луга, Ленинградское шоссе, 21»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114834"/>
            <a:ext cx="2608151" cy="244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2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556" y="1268760"/>
            <a:ext cx="334837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 район,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Мшинское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поселение, южнее пос.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Мшинская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западу от автомобильной дороги Санкт-Петербург – Псков – Пустошка – Невель – граница с Республикой Беларусь у дороги на деревню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Пехенец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га.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поселений (земли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0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48869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ИНВЕСТИЦИОННЫЕ ПЛОЩАДКИ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556" y="908720"/>
            <a:ext cx="8142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площадка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«Земельный участок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Пехенец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516" y="630932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</a:rPr>
              <a:t>Полный перечень инвестиционных площадок  http://www.luga.ru/investors/investplo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844824"/>
            <a:ext cx="416046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11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124744"/>
            <a:ext cx="59766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Ленинградской области</a:t>
            </a:r>
          </a:p>
          <a:p>
            <a:pPr lvl="0" algn="ctr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188230, Ленинградская обл., г. Луга, пр. Кирова, д. 73,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 (81372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2-23-06, факс: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8(81372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2-21-59,</a:t>
            </a:r>
          </a:p>
          <a:p>
            <a:pPr lvl="0" algn="ctr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 admin@adm.luga.ru , 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admluga@yandex.ru</a:t>
            </a:r>
          </a:p>
          <a:p>
            <a:pPr lvl="0" algn="ctr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www.luga.ru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Комитет по управлению муниципальным имуществом администрации </a:t>
            </a:r>
          </a:p>
          <a:p>
            <a:pPr algn="ctr">
              <a:defRPr/>
            </a:pP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Ленинградской области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188230,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Ленинградская область, г. Луга, пр. Кирова, 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73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102, 105,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.:  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 (81372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 2-37-75 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kumiluga@yandex.ru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Комитет экономического развития и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инвестиционной деятельности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 defTabSz="338138"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Ленинградской области</a:t>
            </a:r>
          </a:p>
          <a:p>
            <a:pPr marL="45720" indent="0" algn="ctr" defTabSz="338138"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188230,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Ленинградская область, г. Луга, пр. Кирова, 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73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47,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39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 defTabSz="338138"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 (81372) 2-86-06,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тел. 8 (81372) 2-29-08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т./ф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8 (81372)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2-29-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08,</a:t>
            </a:r>
          </a:p>
          <a:p>
            <a:pPr marL="45720" indent="0" algn="ctr" defTabSz="338138"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ekonluga@yandex.ru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поддержки развития экономики и предпринимательства </a:t>
            </a:r>
          </a:p>
          <a:p>
            <a:pPr algn="ctr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района «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Социально-деловой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Центр»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Адрес: 188230, Ленинградская область, г. Луга, пр. Кирова, 73, 1 этаж</a:t>
            </a:r>
          </a:p>
          <a:p>
            <a:pPr marL="45720" algn="ctr" defTabSz="338138">
              <a:defRPr/>
            </a:pPr>
            <a:r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Тел: +7(952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379-77-10</a:t>
            </a:r>
          </a:p>
          <a:p>
            <a:pPr marL="45720" algn="ctr" defTabSz="338138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sdc@sdc.luga.ru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ГКУ  «Агентство экономического развития Ленинградской области»</a:t>
            </a:r>
          </a:p>
          <a:p>
            <a:pPr marL="45720" algn="ctr" defTabSz="338138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195112, Санкт-Петербург,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Малоохтинский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пр., 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64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лит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 оф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402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8(812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644-01-23,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www.lenoblinvest.ru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7724" y="49882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0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507288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КОНКУРЕНТНЫЕ ПРЕИМУЩЕСТВА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РАЙОНЕ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МАЛОЕ ПРЕДПРИНИМАТЕЛЬСТВО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И СПОРТИВНЫЙ ПОТЕНЦИАЛ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8681" y="476672"/>
            <a:ext cx="66967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3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82302"/>
            <a:ext cx="2649866" cy="1766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3660" y="580526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err="1" smtClean="0">
                <a:latin typeface="Constantia" panose="02030602050306030303" pitchFamily="18" charset="0"/>
              </a:rPr>
              <a:t>Намлиев</a:t>
            </a:r>
            <a:r>
              <a:rPr lang="ru-RU" sz="1000" i="1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ru-RU" sz="1000" i="1" dirty="0" smtClean="0">
                <a:latin typeface="Constantia" panose="02030602050306030303" pitchFamily="18" charset="0"/>
              </a:rPr>
              <a:t>Юрий Владимирович</a:t>
            </a:r>
          </a:p>
          <a:p>
            <a:r>
              <a:rPr lang="ru-RU" sz="1000" i="1" dirty="0">
                <a:latin typeface="Constantia" panose="02030602050306030303" pitchFamily="18" charset="0"/>
              </a:rPr>
              <a:t>Г</a:t>
            </a:r>
            <a:r>
              <a:rPr lang="ru-RU" sz="1000" i="1" dirty="0" smtClean="0">
                <a:latin typeface="Constantia" panose="02030602050306030303" pitchFamily="18" charset="0"/>
              </a:rPr>
              <a:t>лава администрации </a:t>
            </a:r>
          </a:p>
          <a:p>
            <a:r>
              <a:rPr lang="ru-RU" sz="1000" i="1" dirty="0" smtClean="0">
                <a:latin typeface="Constantia" panose="02030602050306030303" pitchFamily="18" charset="0"/>
              </a:rPr>
              <a:t>Лужского муниципального района</a:t>
            </a:r>
            <a:endParaRPr lang="ru-RU" sz="1000" i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811516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onstantia" panose="02030602050306030303" pitchFamily="18" charset="0"/>
              </a:rPr>
              <a:t>«Инвестиционный паспорт </a:t>
            </a:r>
            <a:r>
              <a:rPr lang="ru-RU" sz="1400" dirty="0" err="1" smtClean="0">
                <a:latin typeface="Constantia" panose="02030602050306030303" pitchFamily="18" charset="0"/>
              </a:rPr>
              <a:t>Лужского</a:t>
            </a:r>
            <a:r>
              <a:rPr lang="ru-RU" sz="1400" dirty="0" smtClean="0">
                <a:latin typeface="Constantia" panose="02030602050306030303" pitchFamily="18" charset="0"/>
              </a:rPr>
              <a:t> муниципального района представляет собой информационный материал, направленный на создание  продуктивной основы диалога местной власти и инвестора</a:t>
            </a:r>
            <a:r>
              <a:rPr lang="ru-RU" sz="1400" dirty="0">
                <a:latin typeface="Constantia" panose="02030602050306030303" pitchFamily="18" charset="0"/>
              </a:rPr>
              <a:t>.</a:t>
            </a:r>
            <a:r>
              <a:rPr lang="ru-RU" sz="1400" dirty="0" smtClean="0">
                <a:latin typeface="Constantia" panose="02030602050306030303" pitchFamily="18" charset="0"/>
              </a:rPr>
              <a:t> Он позволяет оценить уникальный инвестиционный потенциал и привлекательность ресурсов района. Нашими основными задачами являются развитие </a:t>
            </a:r>
            <a:r>
              <a:rPr lang="ru-RU" sz="1400" dirty="0">
                <a:latin typeface="Constantia" panose="02030602050306030303" pitchFamily="18" charset="0"/>
              </a:rPr>
              <a:t>нашего района и повышение качества жизни граждан. Для этого </a:t>
            </a:r>
            <a:r>
              <a:rPr lang="ru-RU" sz="1400" dirty="0" smtClean="0">
                <a:latin typeface="Constantia" panose="02030602050306030303" pitchFamily="18" charset="0"/>
              </a:rPr>
              <a:t>необходимо обеспечить повышение </a:t>
            </a:r>
            <a:r>
              <a:rPr lang="ru-RU" sz="1400" dirty="0">
                <a:latin typeface="Constantia" panose="02030602050306030303" pitchFamily="18" charset="0"/>
              </a:rPr>
              <a:t>эффективности нашей </a:t>
            </a:r>
            <a:r>
              <a:rPr lang="ru-RU" sz="1400" dirty="0" smtClean="0">
                <a:latin typeface="Constantia" panose="02030602050306030303" pitchFamily="18" charset="0"/>
              </a:rPr>
              <a:t>экономики»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7" y="582303"/>
            <a:ext cx="5118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400" dirty="0" err="1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Лужский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район Ленинградской области – территория с достаточным</a:t>
            </a:r>
            <a:r>
              <a:rPr lang="ru-RU" sz="1400" dirty="0">
                <a:latin typeface="Constantia" panose="02030602050306030303" pitchFamily="18" charset="0"/>
                <a:cs typeface="Times New Roman" pitchFamily="18" charset="0"/>
              </a:rPr>
              <a:t> экологическим и ресурсным потенциалом, обладающая </a:t>
            </a:r>
            <a:r>
              <a:rPr lang="ru-RU" sz="1400" dirty="0" smtClean="0">
                <a:latin typeface="Constantia" panose="02030602050306030303" pitchFamily="18" charset="0"/>
                <a:cs typeface="Times New Roman" pitchFamily="18" charset="0"/>
              </a:rPr>
              <a:t>инвестиционной привлекательностью </a:t>
            </a:r>
            <a:r>
              <a:rPr lang="ru-RU" sz="1400" dirty="0">
                <a:latin typeface="Constantia" panose="02030602050306030303" pitchFamily="18" charset="0"/>
                <a:cs typeface="Times New Roman" pitchFamily="18" charset="0"/>
              </a:rPr>
              <a:t>для дальнейшего экономического и социального </a:t>
            </a:r>
            <a:r>
              <a:rPr lang="ru-RU" sz="1400" dirty="0" smtClean="0">
                <a:latin typeface="Constantia" panose="02030602050306030303" pitchFamily="18" charset="0"/>
                <a:cs typeface="Times New Roman" pitchFamily="18" charset="0"/>
              </a:rPr>
              <a:t>развития»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420888"/>
            <a:ext cx="2571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Constantia" panose="02030602050306030303" pitchFamily="18" charset="0"/>
              </a:rPr>
              <a:t>Иванов </a:t>
            </a:r>
            <a:endParaRPr lang="ru-RU" sz="1000" i="1" dirty="0" smtClean="0">
              <a:latin typeface="Constantia" panose="02030602050306030303" pitchFamily="18" charset="0"/>
            </a:endParaRPr>
          </a:p>
          <a:p>
            <a:r>
              <a:rPr lang="ru-RU" sz="1000" i="1" dirty="0" smtClean="0">
                <a:latin typeface="Constantia" panose="02030602050306030303" pitchFamily="18" charset="0"/>
              </a:rPr>
              <a:t>Андрей Владимирович</a:t>
            </a:r>
          </a:p>
          <a:p>
            <a:r>
              <a:rPr lang="ru-RU" sz="1000" i="1" dirty="0" smtClean="0">
                <a:latin typeface="Constantia" panose="02030602050306030303" pitchFamily="18" charset="0"/>
              </a:rPr>
              <a:t>Глава </a:t>
            </a:r>
            <a:r>
              <a:rPr lang="ru-RU" sz="1000" i="1" dirty="0">
                <a:latin typeface="Constantia" panose="02030602050306030303" pitchFamily="18" charset="0"/>
              </a:rPr>
              <a:t>Лужского муниципального района</a:t>
            </a:r>
            <a:r>
              <a:rPr lang="ru-RU" sz="1000" b="1" dirty="0">
                <a:solidFill>
                  <a:schemeClr val="bg1"/>
                </a:solidFill>
                <a:latin typeface="Constantia" panose="02030602050306030303" pitchFamily="18" charset="0"/>
              </a:rPr>
              <a:t/>
            </a:r>
            <a:br>
              <a:rPr lang="ru-RU" sz="10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ru-RU" sz="1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811516"/>
            <a:ext cx="2951820" cy="19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0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476672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cap="all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КОНКУРЕНТНЫЕ </a:t>
            </a:r>
            <a:r>
              <a:rPr lang="ru-RU" sz="2200" b="1" i="1" cap="all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ПРЕИМУЩЕСТВА</a:t>
            </a:r>
            <a:endParaRPr lang="ru-RU" sz="2200" i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4484" y="1378350"/>
            <a:ext cx="33843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anose="02030602050306030303" pitchFamily="18" charset="0"/>
              </a:rPr>
              <a:t>Г</a:t>
            </a:r>
            <a:r>
              <a:rPr lang="ru-RU" b="1" u="sng" dirty="0" smtClean="0">
                <a:latin typeface="Constantia" panose="02030602050306030303" pitchFamily="18" charset="0"/>
              </a:rPr>
              <a:t>еографическое </a:t>
            </a:r>
            <a:r>
              <a:rPr lang="ru-RU" b="1" u="sng" dirty="0">
                <a:latin typeface="Constantia" panose="02030602050306030303" pitchFamily="18" charset="0"/>
              </a:rPr>
              <a:t>положение</a:t>
            </a:r>
          </a:p>
          <a:p>
            <a:pPr algn="just"/>
            <a:r>
              <a:rPr lang="ru-RU" sz="1200" dirty="0">
                <a:latin typeface="Constantia" panose="02030602050306030303" pitchFamily="18" charset="0"/>
              </a:rPr>
              <a:t>Лужский район - один из крупных районов, </a:t>
            </a:r>
            <a:r>
              <a:rPr lang="ru-RU" sz="1200" dirty="0" smtClean="0">
                <a:latin typeface="Constantia" panose="02030602050306030303" pitchFamily="18" charset="0"/>
              </a:rPr>
              <a:t>расположенный на юге Ленинградской области. </a:t>
            </a:r>
            <a:r>
              <a:rPr lang="ru-RU" sz="1200" dirty="0">
                <a:latin typeface="Constantia" panose="02030602050306030303" pitchFamily="18" charset="0"/>
              </a:rPr>
              <a:t>Находится на </a:t>
            </a:r>
            <a:r>
              <a:rPr lang="ru-RU" sz="1200" dirty="0" smtClean="0">
                <a:latin typeface="Constantia" panose="02030602050306030303" pitchFamily="18" charset="0"/>
              </a:rPr>
              <a:t>реке Луге</a:t>
            </a:r>
            <a:r>
              <a:rPr lang="ru-RU" sz="1200" dirty="0">
                <a:latin typeface="Constantia" panose="02030602050306030303" pitchFamily="18" charset="0"/>
              </a:rPr>
              <a:t> в </a:t>
            </a:r>
            <a:r>
              <a:rPr lang="ru-RU" sz="1200" dirty="0">
                <a:latin typeface="Book Antiqua" panose="02040602050305030304" pitchFamily="18" charset="0"/>
              </a:rPr>
              <a:t>147</a:t>
            </a:r>
            <a:r>
              <a:rPr lang="ru-RU" sz="1200" dirty="0">
                <a:latin typeface="Constantia" panose="02030602050306030303" pitchFamily="18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</a:rPr>
              <a:t>км</a:t>
            </a:r>
            <a:r>
              <a:rPr lang="ru-RU" sz="1200" dirty="0">
                <a:latin typeface="Constantia" panose="02030602050306030303" pitchFamily="18" charset="0"/>
              </a:rPr>
              <a:t> к югу от Санкт-Петербурга.</a:t>
            </a:r>
            <a:r>
              <a:rPr lang="ru-RU" sz="1400" dirty="0">
                <a:latin typeface="Constantia" panose="02030602050306030303" pitchFamily="18" charset="0"/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706" y="4077072"/>
            <a:ext cx="3829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anose="02030602050306030303" pitchFamily="18" charset="0"/>
              </a:rPr>
              <a:t>Б</a:t>
            </a:r>
            <a:r>
              <a:rPr lang="ru-RU" b="1" u="sng" dirty="0" smtClean="0">
                <a:latin typeface="Constantia" panose="02030602050306030303" pitchFamily="18" charset="0"/>
              </a:rPr>
              <a:t>лагоприятные</a:t>
            </a:r>
            <a:r>
              <a:rPr lang="ru-RU" b="1" u="sng" dirty="0">
                <a:latin typeface="Constantia" panose="02030602050306030303" pitchFamily="18" charset="0"/>
              </a:rPr>
              <a:t> климатические</a:t>
            </a:r>
            <a:br>
              <a:rPr lang="ru-RU" b="1" u="sng" dirty="0">
                <a:latin typeface="Constantia" panose="02030602050306030303" pitchFamily="18" charset="0"/>
              </a:rPr>
            </a:br>
            <a:r>
              <a:rPr lang="ru-RU" b="1" u="sng" dirty="0">
                <a:latin typeface="Constantia" panose="02030602050306030303" pitchFamily="18" charset="0"/>
              </a:rPr>
              <a:t> условия</a:t>
            </a:r>
          </a:p>
          <a:p>
            <a:pPr algn="just"/>
            <a:r>
              <a:rPr lang="ru-RU" sz="1200" dirty="0" smtClean="0">
                <a:latin typeface="Constantia" panose="02030602050306030303" pitchFamily="18" charset="0"/>
              </a:rPr>
              <a:t>Климат </a:t>
            </a:r>
            <a:r>
              <a:rPr lang="ru-RU" sz="1200" dirty="0">
                <a:latin typeface="Constantia" panose="02030602050306030303" pitchFamily="18" charset="0"/>
              </a:rPr>
              <a:t>Луги немного более континентальный, чем в среднем по области: здесь меньше </a:t>
            </a:r>
            <a:r>
              <a:rPr lang="ru-RU" sz="1200" dirty="0" smtClean="0">
                <a:latin typeface="Constantia" panose="02030602050306030303" pitchFamily="18" charset="0"/>
              </a:rPr>
              <a:t>осадков, на </a:t>
            </a:r>
            <a:r>
              <a:rPr lang="ru-RU" sz="1200" dirty="0">
                <a:latin typeface="Book Antiqua" panose="02040602050305030304" pitchFamily="18" charset="0"/>
              </a:rPr>
              <a:t>20-40</a:t>
            </a:r>
            <a:r>
              <a:rPr lang="ru-RU" sz="1200" dirty="0">
                <a:latin typeface="Constantia" panose="02030602050306030303" pitchFamily="18" charset="0"/>
              </a:rPr>
              <a:t> ясных дней в году больше. Именно поэтому Лугу называют «северным Крымом». </a:t>
            </a:r>
            <a:r>
              <a:rPr lang="ru-RU" sz="1200" dirty="0" smtClean="0">
                <a:latin typeface="Constantia" panose="02030602050306030303" pitchFamily="18" charset="0"/>
              </a:rPr>
              <a:t>Температурный режим от −</a:t>
            </a:r>
            <a:r>
              <a:rPr lang="ru-RU" sz="1200" dirty="0" smtClean="0">
                <a:latin typeface="Book Antiqua" panose="02040602050305030304" pitchFamily="18" charset="0"/>
              </a:rPr>
              <a:t>39 °C до +39</a:t>
            </a:r>
            <a:r>
              <a:rPr lang="ru-RU" sz="1200" dirty="0" smtClean="0">
                <a:latin typeface="Constantia" panose="02030602050306030303" pitchFamily="18" charset="0"/>
              </a:rPr>
              <a:t> °C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844" y="1378350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anose="02030602050306030303" pitchFamily="18" charset="0"/>
              </a:rPr>
              <a:t>К</a:t>
            </a:r>
            <a:r>
              <a:rPr lang="ru-RU" b="1" u="sng" dirty="0" smtClean="0">
                <a:latin typeface="Constantia" panose="02030602050306030303" pitchFamily="18" charset="0"/>
              </a:rPr>
              <a:t>рупный</a:t>
            </a:r>
            <a:r>
              <a:rPr lang="ru-RU" b="1" u="sng" dirty="0">
                <a:latin typeface="Constantia" panose="02030602050306030303" pitchFamily="18" charset="0"/>
              </a:rPr>
              <a:t> транспортный узел</a:t>
            </a:r>
          </a:p>
          <a:p>
            <a:pPr algn="just"/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Через территорию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 района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</a:rPr>
              <a:t>проходит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автотрасса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Е-95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«Европейский маршрут» (связывает Ленинградскую и Псковскую области РФ, Белоруссию, Украину и Турцию), дороги общего пользования регионального значения: трасса Толмачёво – автодорога «Нарва», соединяющая Киевское шоссе (трассу «Псков»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Р-23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E-95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) и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</a:rPr>
              <a:t>Таллиннское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шоссе (трассу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А-180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«Нарва</a:t>
            </a:r>
            <a:r>
              <a:rPr lang="ru-RU" sz="1200" dirty="0">
                <a:latin typeface="Book Antiqua" panose="02040602050305030304" pitchFamily="18" charset="0"/>
                <a:ea typeface="Calibri" panose="020F0502020204030204" pitchFamily="34" charset="0"/>
              </a:rPr>
              <a:t>»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E-20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), а также региональная трасса «Луга – Великий Новгород», которая является частью перспективного маршрута «Усть-Луга – Великий Новгород – Москва»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4484" y="2793053"/>
            <a:ext cx="349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Constantia" panose="02030602050306030303" pitchFamily="18" charset="0"/>
              </a:rPr>
              <a:t>Кадровый потенциал</a:t>
            </a:r>
          </a:p>
          <a:p>
            <a:r>
              <a:rPr lang="ru-RU" sz="1200" dirty="0" smtClean="0">
                <a:latin typeface="Constantia" panose="02030602050306030303" pitchFamily="18" charset="0"/>
              </a:rPr>
              <a:t>В городе располагаются </a:t>
            </a:r>
            <a:r>
              <a:rPr lang="ru-RU" sz="1200" dirty="0">
                <a:latin typeface="Book Antiqua" panose="02040602050305030304" pitchFamily="18" charset="0"/>
                <a:ea typeface="Calibri" panose="020F0502020204030204" pitchFamily="34" charset="0"/>
              </a:rPr>
              <a:t>2</a:t>
            </a:r>
            <a:r>
              <a:rPr lang="ru-RU" sz="1200" dirty="0">
                <a:latin typeface="Constantia" panose="02030602050306030303" pitchFamily="18" charset="0"/>
              </a:rPr>
              <a:t> высших учебных заведения и </a:t>
            </a:r>
            <a:r>
              <a:rPr lang="ru-RU" sz="1200" dirty="0">
                <a:latin typeface="Book Antiqua" panose="02040602050305030304" pitchFamily="18" charset="0"/>
                <a:ea typeface="Calibri" panose="020F0502020204030204" pitchFamily="34" charset="0"/>
              </a:rPr>
              <a:t>3 </a:t>
            </a:r>
            <a:r>
              <a:rPr lang="ru-RU" sz="1200" dirty="0">
                <a:latin typeface="Constantia" panose="02030602050306030303" pitchFamily="18" charset="0"/>
              </a:rPr>
              <a:t>учебных</a:t>
            </a:r>
            <a:r>
              <a:rPr lang="ru-RU" sz="1200" dirty="0" smtClean="0">
                <a:latin typeface="Constantia" panose="02030602050306030303" pitchFamily="18" charset="0"/>
              </a:rPr>
              <a:t> учреждения среднего профессионального образования.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4484" y="4086533"/>
            <a:ext cx="3657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Constantia" panose="02030602050306030303" pitchFamily="18" charset="0"/>
              </a:rPr>
              <a:t>Лучшие условия для жизни</a:t>
            </a:r>
          </a:p>
          <a:p>
            <a:r>
              <a:rPr lang="ru-RU" sz="1200" dirty="0" smtClean="0">
                <a:latin typeface="Constantia" panose="02030602050306030303" pitchFamily="18" charset="0"/>
              </a:rPr>
              <a:t>В </a:t>
            </a:r>
            <a:r>
              <a:rPr lang="ru-RU" sz="1200" dirty="0" err="1" smtClean="0">
                <a:latin typeface="Constantia" panose="02030602050306030303" pitchFamily="18" charset="0"/>
              </a:rPr>
              <a:t>Лужском</a:t>
            </a:r>
            <a:r>
              <a:rPr lang="ru-RU" sz="1200" dirty="0" smtClean="0">
                <a:latin typeface="Constantia" panose="02030602050306030303" pitchFamily="18" charset="0"/>
              </a:rPr>
              <a:t> районе интенсивно строятся многоквартирные дома.</a:t>
            </a:r>
          </a:p>
          <a:p>
            <a:r>
              <a:rPr lang="ru-RU" sz="1200" dirty="0" smtClean="0">
                <a:latin typeface="Constantia" panose="02030602050306030303" pitchFamily="18" charset="0"/>
              </a:rPr>
              <a:t>Проводится форсированная реновация образовательных объектов.</a:t>
            </a:r>
          </a:p>
          <a:p>
            <a:r>
              <a:rPr lang="ru-RU" sz="1200" dirty="0" smtClean="0">
                <a:latin typeface="Constantia" panose="02030602050306030303" pitchFamily="18" charset="0"/>
              </a:rPr>
              <a:t>На территории города Луги активно реализуются Федеральные проекты благоустройства.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8436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14 муниципальных </a:t>
            </a:r>
            <a:r>
              <a:rPr lang="ru-RU" sz="2400" b="1" i="1" cap="all" dirty="0">
                <a:solidFill>
                  <a:srgbClr val="0070C0"/>
                </a:solidFill>
                <a:latin typeface="Book Antiqua" panose="02040602050305030304" pitchFamily="18" charset="0"/>
              </a:rPr>
              <a:t>образований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196752"/>
            <a:ext cx="2699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Book Antiqua" panose="02040602050305030304" pitchFamily="18" charset="0"/>
            </a:endParaRPr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городских </a:t>
            </a:r>
            <a:endParaRPr lang="ru-RU" u="sng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Лужское </a:t>
            </a: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Толмачевское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endParaRPr lang="ru-RU" i="1" dirty="0">
              <a:latin typeface="Constantia" panose="02030602050306030303" pitchFamily="18" charset="0"/>
            </a:endParaRPr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12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сельских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Володарское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Волошовское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Дзержинское</a:t>
            </a: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Заклинское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Мшинское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Оредежское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Осьминское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Ретюнское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Серебрянское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Скребловское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Торковичское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Ям-</a:t>
            </a:r>
            <a:r>
              <a:rPr lang="ru-RU" dirty="0" err="1" smtClean="0">
                <a:latin typeface="Constantia" panose="02030602050306030303" pitchFamily="18" charset="0"/>
              </a:rPr>
              <a:t>Тесовское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776155"/>
            <a:ext cx="5544616" cy="39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0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3609" y="1052736"/>
            <a:ext cx="7272808" cy="48628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1600" b="1" i="1" u="sng" dirty="0" smtClean="0">
              <a:solidFill>
                <a:schemeClr val="accent6"/>
              </a:solidFill>
              <a:latin typeface="Book Antiqua" panose="02040602050305030304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сентябрь</a:t>
            </a:r>
            <a:endParaRPr lang="ru-RU" sz="16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1927</a:t>
            </a: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год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Основан </a:t>
            </a:r>
            <a:r>
              <a:rPr lang="ru-RU" sz="1200" dirty="0" err="1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Лужский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Административный центр - Луга</a:t>
            </a:r>
          </a:p>
          <a:p>
            <a:endParaRPr lang="ru-RU" sz="12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b="1" dirty="0" smtClean="0">
              <a:latin typeface="Constantia" panose="02030602050306030303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597 037</a:t>
            </a: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га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Территория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района </a:t>
            </a:r>
            <a:endParaRPr lang="ru-RU" sz="12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Занимает 5-е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место по площади среди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районов Ленинградской области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 err="1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Лужский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район на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севере граничит с Гатчинским, на востоке с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Тосненским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на западе со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Сланцевским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на северо-западе с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Волосовским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муниципальными районами,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 юго-востоке с Новгородской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областью,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 юго-западе - с Псковской областью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sz="1000" b="1" dirty="0" smtClean="0">
              <a:latin typeface="Constantia" panose="02030602050306030303" pitchFamily="18" charset="0"/>
            </a:endParaRPr>
          </a:p>
          <a:p>
            <a:endParaRPr lang="ru-RU" sz="1000" b="1" dirty="0">
              <a:latin typeface="Constantia" panose="02030602050306030303" pitchFamily="18" charset="0"/>
            </a:endParaRPr>
          </a:p>
          <a:p>
            <a:endParaRPr lang="ru-RU" sz="1000" b="1" dirty="0" smtClean="0">
              <a:latin typeface="Constantia" panose="02030602050306030303" pitchFamily="18" charset="0"/>
            </a:endParaRPr>
          </a:p>
          <a:p>
            <a:pPr lvl="0"/>
            <a:r>
              <a:rPr lang="ru-RU" sz="1200" b="1" dirty="0" smtClean="0">
                <a:latin typeface="Book Antiqua" panose="0204060205030503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74 398 </a:t>
            </a:r>
            <a:r>
              <a:rPr lang="ru-RU" sz="1600" b="1" dirty="0">
                <a:solidFill>
                  <a:srgbClr val="0070C0"/>
                </a:solidFill>
                <a:latin typeface="Constantia" panose="02030602050306030303" pitchFamily="18" charset="0"/>
              </a:rPr>
              <a:t>человек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onstantia" panose="02030602050306030303" pitchFamily="18" charset="0"/>
              </a:rPr>
              <a:t>Численность постоянного населения </a:t>
            </a:r>
            <a:r>
              <a:rPr lang="ru-RU" sz="1200" dirty="0" err="1">
                <a:solidFill>
                  <a:prstClr val="black"/>
                </a:solidFill>
                <a:latin typeface="Constantia" panose="02030602050306030303" pitchFamily="18" charset="0"/>
              </a:rPr>
              <a:t>Лужского</a:t>
            </a:r>
            <a:r>
              <a:rPr lang="ru-RU" sz="1200" dirty="0">
                <a:solidFill>
                  <a:prstClr val="black"/>
                </a:solidFill>
                <a:latin typeface="Constantia" panose="02030602050306030303" pitchFamily="18" charset="0"/>
              </a:rPr>
              <a:t> района на </a:t>
            </a:r>
            <a:r>
              <a:rPr lang="ru-RU" sz="1200" dirty="0">
                <a:solidFill>
                  <a:prstClr val="black"/>
                </a:solidFill>
                <a:latin typeface="Book Antiqua" panose="02040602050305030304" pitchFamily="18" charset="0"/>
              </a:rPr>
              <a:t>01.01.2024</a:t>
            </a:r>
            <a:r>
              <a:rPr lang="ru-RU" sz="120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39 834 </a:t>
            </a:r>
            <a:r>
              <a:rPr lang="ru-RU" sz="1200" dirty="0">
                <a:solidFill>
                  <a:prstClr val="black"/>
                </a:solidFill>
                <a:latin typeface="Constantia" panose="02030602050306030303" pitchFamily="18" charset="0"/>
              </a:rPr>
              <a:t>городских жителей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34 564 </a:t>
            </a:r>
            <a:r>
              <a:rPr lang="ru-RU" sz="1200" dirty="0">
                <a:solidFill>
                  <a:prstClr val="black"/>
                </a:solidFill>
                <a:latin typeface="Constantia" panose="02030602050306030303" pitchFamily="18" charset="0"/>
              </a:rPr>
              <a:t>сельских жителей</a:t>
            </a:r>
          </a:p>
          <a:p>
            <a:endParaRPr lang="ru-RU" sz="1200" b="1" i="1" dirty="0">
              <a:latin typeface="Book Antiqua" panose="02040602050305030304" pitchFamily="18" charset="0"/>
            </a:endParaRPr>
          </a:p>
          <a:p>
            <a:endParaRPr lang="ru-RU" sz="1200" b="1" i="1" dirty="0" smtClean="0">
              <a:latin typeface="Book Antiqua" panose="02040602050305030304" pitchFamily="18" charset="0"/>
            </a:endParaRPr>
          </a:p>
          <a:p>
            <a:endParaRPr lang="ru-RU" sz="1200" b="1" i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ЛУЖСКИЙ </a:t>
            </a:r>
            <a:r>
              <a:rPr lang="ru-RU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РАЙОН - </a:t>
            </a:r>
            <a:r>
              <a:rPr lang="ru-RU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ОДИН ИЗ КРУПНЫХ РАЙОНОВ ЛЕНИНГРАДСКОЙ ОБЛАСТИ</a:t>
            </a:r>
            <a:endParaRPr lang="ru-RU" sz="1400" b="1" i="1" u="sng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4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65945" y="548680"/>
            <a:ext cx="28680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ЛУЖСКИЙ РАЙОН</a:t>
            </a:r>
            <a:endParaRPr lang="ru-RU" sz="22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24744"/>
            <a:ext cx="8352928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Лужский район является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крупных районов, расположенный на юге Ленинградской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области. </a:t>
            </a:r>
          </a:p>
          <a:p>
            <a:pPr algn="just">
              <a:spcAft>
                <a:spcPts val="800"/>
              </a:spcAft>
            </a:pPr>
            <a:r>
              <a:rPr lang="ru-RU" sz="1200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Лужский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 богат водными ресурсами, что делает его привлекательным для любителей всех видов водного туризма. В районе насчитывается около </a:t>
            </a:r>
            <a:r>
              <a:rPr lang="ru-RU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озер, самыми крупными из которых являются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Самро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Врево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Хвойлово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Антоново,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Сяберо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Череменецкое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крупные реки района Луга и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притоки – </a:t>
            </a:r>
            <a:r>
              <a:rPr lang="ru-RU" sz="1200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Оредеж и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Ящера. </a:t>
            </a:r>
            <a:endParaRPr lang="ru-RU" sz="1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прекрасные условия для рыбалки, возможности для занятий водными лыжами,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вейкбордом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удобные заходы в воду для купания с детьми. 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района расположен крупнейший в области комплексный федеральный заказник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Мшинское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болото»,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 охраняемых природных территорий. 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Яркую красоту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Лужскому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краю предают сохранившиеся с </a:t>
            </a:r>
            <a:r>
              <a:rPr lang="en-US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XIX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начала </a:t>
            </a:r>
            <a:r>
              <a:rPr lang="en-US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веков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ландшафтные парки, аллеи и дворянские усадьбы.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городе сохранились здания и строения, которые являются архитектурными памятниками – это уездная управа, городской банк, училище, присутственные места, народная школа, музыкальная школа, здание железнодорожного вокзала.</a:t>
            </a:r>
          </a:p>
          <a:p>
            <a:pPr algn="just">
              <a:spcAft>
                <a:spcPts val="800"/>
              </a:spcAft>
            </a:pP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Обновленная набережная реки Луги стала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любимых мест отдыха для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лужан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гостей города, а также является отправной точкой туристических маршрутов по Луге и ее окрестностям.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7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325680"/>
            <a:ext cx="4678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ПРОМЫШЛЕННОСТЬ</a:t>
            </a:r>
            <a:endParaRPr lang="ru-RU" sz="22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9" y="836712"/>
            <a:ext cx="8496943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onstantia" panose="02030602050306030303" pitchFamily="18" charset="0"/>
              </a:rPr>
              <a:t>Ведущая роль в экономике района принадлежит промышленному </a:t>
            </a:r>
            <a:r>
              <a:rPr lang="ru-RU" sz="1050" dirty="0" smtClean="0">
                <a:latin typeface="Constantia" panose="02030602050306030303" pitchFamily="18" charset="0"/>
              </a:rPr>
              <a:t>производству, которое </a:t>
            </a:r>
            <a:r>
              <a:rPr lang="ru-RU" sz="1050" dirty="0">
                <a:latin typeface="Constantia" panose="02030602050306030303" pitchFamily="18" charset="0"/>
              </a:rPr>
              <a:t>занимает </a:t>
            </a:r>
            <a:r>
              <a:rPr lang="ru-RU" sz="105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68,7 </a:t>
            </a:r>
            <a:r>
              <a:rPr lang="ru-RU" sz="1050" b="1" dirty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%</a:t>
            </a:r>
            <a:r>
              <a:rPr lang="ru-RU" sz="1050" dirty="0">
                <a:latin typeface="Constantia" panose="02030602050306030303" pitchFamily="18" charset="0"/>
              </a:rPr>
              <a:t> от общего объема отгруженной продукции</a:t>
            </a:r>
            <a:r>
              <a:rPr lang="ru-RU" sz="1050" dirty="0" smtClean="0">
                <a:latin typeface="Constantia" panose="02030602050306030303" pitchFamily="18" charset="0"/>
              </a:rPr>
              <a:t>.</a:t>
            </a:r>
          </a:p>
          <a:p>
            <a:endParaRPr lang="ru-RU" sz="1050" dirty="0">
              <a:latin typeface="Constantia" panose="02030602050306030303" pitchFamily="18" charset="0"/>
            </a:endParaRPr>
          </a:p>
          <a:p>
            <a:r>
              <a:rPr lang="ru-RU" sz="1050" dirty="0">
                <a:latin typeface="Constantia" panose="02030602050306030303" pitchFamily="18" charset="0"/>
              </a:rPr>
              <a:t> </a:t>
            </a:r>
            <a:r>
              <a:rPr lang="ru-RU" sz="1050" dirty="0" smtClean="0">
                <a:latin typeface="Constantia" panose="02030602050306030303" pitchFamily="18" charset="0"/>
              </a:rPr>
              <a:t>В промышленное производство (крупное и среднее) </a:t>
            </a:r>
            <a:r>
              <a:rPr lang="ru-RU" sz="1050" dirty="0" err="1">
                <a:latin typeface="Constantia" panose="02030602050306030303" pitchFamily="18" charset="0"/>
              </a:rPr>
              <a:t>Лужского</a:t>
            </a:r>
            <a:r>
              <a:rPr lang="ru-RU" sz="1050" dirty="0">
                <a:latin typeface="Constantia" panose="02030602050306030303" pitchFamily="18" charset="0"/>
              </a:rPr>
              <a:t> района входят следующие виды деятельности</a:t>
            </a:r>
            <a:r>
              <a:rPr lang="ru-RU" sz="1050" dirty="0" smtClean="0">
                <a:latin typeface="Constantia" panose="02030602050306030303" pitchFamily="18" charset="0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Constantia" panose="02030602050306030303" pitchFamily="18" charset="0"/>
              </a:rPr>
              <a:t>обрабатывающие производства;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Constantia" panose="02030602050306030303" pitchFamily="18" charset="0"/>
              </a:rPr>
              <a:t>обеспечение электрической энергией, газом и паром;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Constantia" panose="02030602050306030303" pitchFamily="18" charset="0"/>
              </a:rPr>
              <a:t>добыча полезных ископаемых;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Constantia" panose="02030602050306030303" pitchFamily="18" charset="0"/>
              </a:rPr>
              <a:t>водоснабжение, водоотведение.</a:t>
            </a:r>
          </a:p>
          <a:p>
            <a:endParaRPr lang="ru-RU" sz="1050" dirty="0">
              <a:latin typeface="Constantia" panose="02030602050306030303" pitchFamily="18" charset="0"/>
            </a:endParaRPr>
          </a:p>
          <a:p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Добыча полезный ископаемых:</a:t>
            </a: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АО «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ГОК»</a:t>
            </a: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ООО «</a:t>
            </a:r>
            <a:r>
              <a:rPr lang="ru-RU" sz="1050" dirty="0" err="1">
                <a:latin typeface="Constantia" panose="02030602050306030303" pitchFamily="18" charset="0"/>
              </a:rPr>
              <a:t>Заплюсское</a:t>
            </a:r>
            <a:r>
              <a:rPr lang="ru-RU" sz="1050" dirty="0">
                <a:latin typeface="Constantia" panose="02030602050306030303" pitchFamily="18" charset="0"/>
              </a:rPr>
              <a:t>»</a:t>
            </a:r>
          </a:p>
          <a:p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Обрабатывающие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производства</a:t>
            </a: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:</a:t>
            </a:r>
          </a:p>
          <a:p>
            <a:endParaRPr lang="ru-RU" sz="1050" b="1" dirty="0" smtClean="0">
              <a:latin typeface="Constantia" panose="02030602050306030303" pitchFamily="18" charset="0"/>
            </a:endParaRPr>
          </a:p>
          <a:p>
            <a:endParaRPr lang="ru-RU" sz="1050" i="1" u="sng" dirty="0">
              <a:latin typeface="Constantia" panose="02030602050306030303" pitchFamily="18" charset="0"/>
            </a:endParaRPr>
          </a:p>
          <a:p>
            <a:r>
              <a:rPr lang="ru-RU" sz="1050" dirty="0" smtClean="0">
                <a:latin typeface="Constantia" panose="02030602050306030303" pitchFamily="18" charset="0"/>
              </a:rPr>
              <a:t> </a:t>
            </a:r>
            <a:endParaRPr lang="ru-RU" sz="1050" dirty="0">
              <a:latin typeface="Constantia" panose="02030602050306030303" pitchFamily="18" charset="0"/>
            </a:endParaRPr>
          </a:p>
          <a:p>
            <a:endParaRPr lang="ru-RU" sz="1050" i="1" u="sng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r>
              <a:rPr lang="ru-RU" sz="1050" i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производство прочей</a:t>
            </a:r>
          </a:p>
          <a:p>
            <a:r>
              <a:rPr lang="ru-RU" sz="1050" i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неметаллической </a:t>
            </a:r>
            <a:r>
              <a:rPr lang="ru-RU" sz="1050" i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минеральной продукции</a:t>
            </a: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ОАО «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абразивный завод»</a:t>
            </a: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ООО «Завод БКТП»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 </a:t>
            </a:r>
          </a:p>
          <a:p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Обеспечение электрической энергией, газом и паром; кондиционирование воздуха:</a:t>
            </a:r>
          </a:p>
          <a:p>
            <a:endParaRPr lang="ru-RU" sz="1050" b="1" dirty="0">
              <a:latin typeface="Constantia" panose="02030602050306030303" pitchFamily="18" charset="0"/>
            </a:endParaRPr>
          </a:p>
          <a:p>
            <a:r>
              <a:rPr lang="ru-RU" sz="1050" dirty="0" smtClean="0">
                <a:latin typeface="Constantia" panose="02030602050306030303" pitchFamily="18" charset="0"/>
              </a:rPr>
              <a:t>ОП </a:t>
            </a:r>
            <a:r>
              <a:rPr lang="ru-RU" sz="1050" dirty="0">
                <a:latin typeface="Constantia" panose="02030602050306030303" pitchFamily="18" charset="0"/>
              </a:rPr>
              <a:t>ООО «</a:t>
            </a:r>
            <a:r>
              <a:rPr lang="ru-RU" sz="1050" dirty="0" err="1" smtClean="0">
                <a:latin typeface="Constantia" panose="02030602050306030303" pitchFamily="18" charset="0"/>
              </a:rPr>
              <a:t>Петербургтеплоэнерго</a:t>
            </a:r>
            <a:r>
              <a:rPr lang="ru-RU" sz="1050" dirty="0" smtClean="0">
                <a:latin typeface="Constantia" panose="02030602050306030303" pitchFamily="18" charset="0"/>
              </a:rPr>
              <a:t>»</a:t>
            </a:r>
          </a:p>
          <a:p>
            <a:r>
              <a:rPr lang="ru-RU" sz="1050" dirty="0" smtClean="0">
                <a:latin typeface="Constantia" panose="02030602050306030303" pitchFamily="18" charset="0"/>
              </a:rPr>
              <a:t>АО «Петербургская сбытовая компания»</a:t>
            </a:r>
          </a:p>
          <a:p>
            <a:r>
              <a:rPr lang="ru-RU" sz="1050" dirty="0" smtClean="0">
                <a:latin typeface="Constantia" panose="02030602050306030303" pitchFamily="18" charset="0"/>
              </a:rPr>
              <a:t>ООО «РКС-</a:t>
            </a:r>
            <a:r>
              <a:rPr lang="ru-RU" sz="1050" dirty="0" err="1" smtClean="0">
                <a:latin typeface="Constantia" panose="02030602050306030303" pitchFamily="18" charset="0"/>
              </a:rPr>
              <a:t>энерго</a:t>
            </a:r>
            <a:r>
              <a:rPr lang="ru-RU" sz="1050" dirty="0" smtClean="0">
                <a:latin typeface="Constantia" panose="02030602050306030303" pitchFamily="18" charset="0"/>
              </a:rPr>
              <a:t>»</a:t>
            </a:r>
            <a:endParaRPr lang="ru-RU" sz="1050" dirty="0">
              <a:latin typeface="Constantia" panose="02030602050306030303" pitchFamily="18" charset="0"/>
            </a:endParaRPr>
          </a:p>
          <a:p>
            <a:r>
              <a:rPr lang="ru-RU" sz="1050" dirty="0">
                <a:latin typeface="Constantia" panose="02030602050306030303" pitchFamily="18" charset="0"/>
              </a:rPr>
              <a:t> </a:t>
            </a:r>
          </a:p>
          <a:p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Водоснабжение; водоотведение, организация сбора и утилизации отходов, деятельность по ликвидации загрязнений:</a:t>
            </a:r>
          </a:p>
          <a:p>
            <a:r>
              <a:rPr lang="ru-RU" sz="1050" b="1" dirty="0">
                <a:latin typeface="Constantia" panose="02030602050306030303" pitchFamily="18" charset="0"/>
              </a:rPr>
              <a:t> </a:t>
            </a:r>
            <a:endParaRPr lang="ru-RU" sz="1050" b="1" dirty="0" smtClean="0">
              <a:latin typeface="Constantia" panose="02030602050306030303" pitchFamily="18" charset="0"/>
            </a:endParaRPr>
          </a:p>
          <a:p>
            <a:r>
              <a:rPr lang="ru-RU" sz="1050" dirty="0" smtClean="0">
                <a:latin typeface="Constantia" panose="02030602050306030303" pitchFamily="18" charset="0"/>
              </a:rPr>
              <a:t>ГУП </a:t>
            </a:r>
            <a:r>
              <a:rPr lang="ru-RU" sz="1050" dirty="0">
                <a:latin typeface="Constantia" panose="02030602050306030303" pitchFamily="18" charset="0"/>
              </a:rPr>
              <a:t>«</a:t>
            </a:r>
            <a:r>
              <a:rPr lang="ru-RU" sz="1050" dirty="0" err="1">
                <a:latin typeface="Constantia" panose="02030602050306030303" pitchFamily="18" charset="0"/>
              </a:rPr>
              <a:t>Леноблводоканал</a:t>
            </a:r>
            <a:r>
              <a:rPr lang="ru-RU" sz="1050" dirty="0" smtClean="0">
                <a:latin typeface="Constantia" panose="02030602050306030303" pitchFamily="18" charset="0"/>
              </a:rPr>
              <a:t>»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ТОП ГУП «Водоканал Санкт-Петербург»</a:t>
            </a:r>
          </a:p>
          <a:p>
            <a:pPr lvl="0"/>
            <a:r>
              <a:rPr lang="ru-RU" sz="1050" dirty="0" smtClean="0">
                <a:latin typeface="Constantia" panose="02030602050306030303" pitchFamily="18" charset="0"/>
              </a:rPr>
              <a:t>ООО </a:t>
            </a:r>
            <a:r>
              <a:rPr lang="ru-RU" sz="1050" dirty="0">
                <a:latin typeface="Constantia" panose="02030602050306030303" pitchFamily="18" charset="0"/>
              </a:rPr>
              <a:t>«ЛОЭК</a:t>
            </a:r>
            <a:r>
              <a:rPr lang="ru-RU" sz="1050" dirty="0" smtClean="0">
                <a:latin typeface="Constantia" panose="02030602050306030303" pitchFamily="18" charset="0"/>
              </a:rPr>
              <a:t>»</a:t>
            </a:r>
          </a:p>
          <a:p>
            <a:pPr lvl="0"/>
            <a:r>
              <a:rPr lang="ru-RU" sz="1050" dirty="0" smtClean="0">
                <a:latin typeface="Constantia" panose="02030602050306030303" pitchFamily="18" charset="0"/>
              </a:rPr>
              <a:t>Региональный оператор – АО «УК по обращению с отходами»</a:t>
            </a:r>
            <a:endParaRPr lang="ru-RU" sz="1050" dirty="0">
              <a:latin typeface="Constantia" panose="02030602050306030303" pitchFamily="18" charset="0"/>
            </a:endParaRPr>
          </a:p>
          <a:p>
            <a:r>
              <a:rPr lang="ru-RU" sz="900" dirty="0"/>
              <a:t> </a:t>
            </a:r>
          </a:p>
          <a:p>
            <a:endParaRPr lang="ru-RU" sz="900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068960"/>
            <a:ext cx="3096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производство пищевых продуктов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ООО «БЕЛКОЗИН»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ПО «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консервный завод</a:t>
            </a:r>
            <a:r>
              <a:rPr lang="ru-RU" sz="1050" dirty="0" smtClean="0">
                <a:latin typeface="Constantia" panose="02030602050306030303" pitchFamily="18" charset="0"/>
              </a:rPr>
              <a:t>»</a:t>
            </a:r>
          </a:p>
          <a:p>
            <a:endParaRPr lang="ru-RU" sz="1050" dirty="0"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3068960"/>
            <a:ext cx="51845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производство химических </a:t>
            </a:r>
            <a:r>
              <a:rPr lang="ru-RU" sz="1050" i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веществ и </a:t>
            </a:r>
            <a:r>
              <a:rPr lang="ru-RU" sz="1050" i="1" u="sng" dirty="0">
                <a:solidFill>
                  <a:srgbClr val="0070C0"/>
                </a:solidFill>
                <a:latin typeface="Constantia" panose="02030602050306030303" pitchFamily="18" charset="0"/>
              </a:rPr>
              <a:t>химических продуктов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АО «Химик»</a:t>
            </a:r>
          </a:p>
        </p:txBody>
      </p:sp>
    </p:spTree>
    <p:extLst>
      <p:ext uri="{BB962C8B-B14F-4D97-AF65-F5344CB8AC3E}">
        <p14:creationId xmlns:p14="http://schemas.microsoft.com/office/powerpoint/2010/main" xmlns="" val="28027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979" y="4221088"/>
            <a:ext cx="402745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товарных крестьянских фермерских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хозяйств.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Среднесписочная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 работников сельскохозяйственных предприятий составила </a:t>
            </a:r>
            <a:endParaRPr lang="ru-RU" sz="12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667 </a:t>
            </a:r>
            <a:r>
              <a:rPr lang="ru-RU" sz="1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человек на </a:t>
            </a:r>
            <a:r>
              <a:rPr lang="ru-RU" sz="1200" dirty="0" smtClean="0"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01.01.2024.</a:t>
            </a:r>
            <a:endParaRPr lang="ru-RU" sz="1200" dirty="0"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Среднемесячная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зарплата по сельскохозяйственным предприятиям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составила за </a:t>
            </a:r>
            <a:r>
              <a:rPr lang="ru-RU" sz="1200" dirty="0" smtClean="0">
                <a:latin typeface="Book Antiqua" panose="02040602050305030304" pitchFamily="18" charset="0"/>
                <a:ea typeface="Verdana" panose="020B0604030504040204" pitchFamily="34" charset="0"/>
                <a:cs typeface="Adobe Devanagari" pitchFamily="18" charset="0"/>
              </a:rPr>
              <a:t>2023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год – </a:t>
            </a:r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57 394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рублей.</a:t>
            </a:r>
            <a:endParaRPr lang="ru-RU" sz="12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b="1" i="1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marL="171450" indent="-171450" algn="just">
              <a:buFontTx/>
              <a:buChar char="-"/>
            </a:pPr>
            <a:endParaRPr lang="ru-RU" sz="900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1566" y="1626780"/>
            <a:ext cx="28083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u="sng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Малые и средние предприятия</a:t>
            </a:r>
          </a:p>
          <a:p>
            <a:endParaRPr lang="ru-RU" sz="1100" b="1" u="sng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АО «ВОЛОШОВО»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</a:rPr>
              <a:t>АО «</a:t>
            </a:r>
            <a:r>
              <a:rPr lang="ru-RU" sz="1000" dirty="0">
                <a:latin typeface="Constantia" panose="02030602050306030303" pitchFamily="18" charset="0"/>
              </a:rPr>
              <a:t>ПЛЕМЗАВОД «РАПТИ»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ПЛЕМЕННОЙ ЗАВОД  «ОРЕДЕЖСКИЙ»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«ПЗ«УРОЖАЙ»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</a:rPr>
              <a:t>ООО </a:t>
            </a:r>
            <a:r>
              <a:rPr lang="ru-RU" sz="1000" dirty="0">
                <a:latin typeface="Constantia" panose="02030602050306030303" pitchFamily="18" charset="0"/>
              </a:rPr>
              <a:t>«КОНКОРД»</a:t>
            </a:r>
          </a:p>
          <a:p>
            <a:pPr marL="17145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</a:t>
            </a:r>
            <a:r>
              <a:rPr lang="ru-RU" sz="1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КФХ «БРОД»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endParaRPr lang="ru-RU" sz="1000" dirty="0">
              <a:latin typeface="Constantia" panose="02030602050306030303" pitchFamily="18" charset="0"/>
            </a:endParaRPr>
          </a:p>
          <a:p>
            <a:pPr marL="17145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endParaRPr lang="ru-RU" sz="10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1626780"/>
            <a:ext cx="209182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u="sng" dirty="0" err="1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Микропредприятия</a:t>
            </a:r>
            <a:endParaRPr lang="ru-RU" sz="1100" b="1" i="1" u="sng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100" i="1" u="sng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</a:t>
            </a:r>
            <a:r>
              <a:rPr lang="ru-RU" sz="1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«НПС </a:t>
            </a: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«КЛЕВЕР»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«ТРИ ТАТЬЯНЫ»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«СТРОЙРУСЬ»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</a:t>
            </a:r>
            <a:r>
              <a:rPr lang="ru-RU" sz="1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АГРОИННОВАЦИЯ»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1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980" y="1052735"/>
            <a:ext cx="805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2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осуществляют  сельскохозяйственную 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деятельность: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04664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СЕЛЬСКОЕ </a:t>
            </a:r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ХОЗЯЙСТВО</a:t>
            </a:r>
            <a:endParaRPr lang="ru-RU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752" y="3902809"/>
            <a:ext cx="3599892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6311871"/>
            <a:ext cx="80153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latin typeface="Constantia" panose="02030602050306030303" pitchFamily="18" charset="0"/>
                <a:cs typeface="Arial" panose="020B0604020202020204" pitchFamily="34" charset="0"/>
              </a:rPr>
              <a:t>Изображение: </a:t>
            </a:r>
            <a:r>
              <a:rPr lang="en-US" sz="800" dirty="0">
                <a:latin typeface="Constantia" panose="02030602050306030303" pitchFamily="18" charset="0"/>
                <a:cs typeface="Arial" panose="020B0604020202020204" pitchFamily="34" charset="0"/>
              </a:rPr>
              <a:t>&lt;a </a:t>
            </a:r>
            <a:r>
              <a:rPr lang="en-US" sz="800" dirty="0" err="1">
                <a:latin typeface="Constantia" panose="02030602050306030303" pitchFamily="18" charset="0"/>
                <a:cs typeface="Arial" panose="020B0604020202020204" pitchFamily="34" charset="0"/>
              </a:rPr>
              <a:t>href</a:t>
            </a:r>
            <a:r>
              <a:rPr lang="en-US" sz="800" dirty="0">
                <a:latin typeface="Constantia" panose="02030602050306030303" pitchFamily="18" charset="0"/>
                <a:cs typeface="Arial" panose="020B0604020202020204" pitchFamily="34" charset="0"/>
              </a:rPr>
              <a:t>="https://www.freepik.com/free-photo/growing-wheat-wind_1234214.htm#query=rye&amp;from_query=%D1%80%D0%BE%D0%B6%D1%8C&amp;position=2&amp;from_view=search"&gt;Image by </a:t>
            </a:r>
            <a:r>
              <a:rPr lang="en-US" sz="800" dirty="0" err="1">
                <a:latin typeface="Constantia" panose="02030602050306030303" pitchFamily="18" charset="0"/>
                <a:cs typeface="Arial" panose="020B0604020202020204" pitchFamily="34" charset="0"/>
              </a:rPr>
              <a:t>montypeter</a:t>
            </a:r>
            <a:r>
              <a:rPr lang="en-US" sz="800" dirty="0">
                <a:latin typeface="Constantia" panose="02030602050306030303" pitchFamily="18" charset="0"/>
                <a:cs typeface="Arial" panose="020B0604020202020204" pitchFamily="34" charset="0"/>
              </a:rPr>
              <a:t>&lt;/a&gt; on </a:t>
            </a:r>
            <a:r>
              <a:rPr lang="en-US" sz="800" dirty="0" err="1">
                <a:latin typeface="Constantia" panose="02030602050306030303" pitchFamily="18" charset="0"/>
                <a:cs typeface="Arial" panose="020B0604020202020204" pitchFamily="34" charset="0"/>
              </a:rPr>
              <a:t>Freepik</a:t>
            </a:r>
            <a:endParaRPr lang="ru-RU" sz="8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5978" y="1638120"/>
            <a:ext cx="241586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ru-RU" sz="1100" b="1" i="1" u="sng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Крупные  </a:t>
            </a:r>
            <a:r>
              <a:rPr lang="ru-RU" sz="1100" b="1" i="1" u="sng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предприятия</a:t>
            </a:r>
          </a:p>
          <a:p>
            <a:pPr algn="ctr">
              <a:buClr>
                <a:srgbClr val="0070C0"/>
              </a:buClr>
            </a:pPr>
            <a:endParaRPr lang="ru-RU" sz="1100" b="1" i="1" u="sng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Constantia" panose="02030602050306030303" pitchFamily="18" charset="0"/>
              </a:rPr>
              <a:t>АО «СВИНОКОМПЛЕКС «ПРИОЗЕРНЫЙ</a:t>
            </a:r>
            <a:r>
              <a:rPr lang="ru-RU" sz="1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»</a:t>
            </a:r>
          </a:p>
          <a:p>
            <a:pPr marL="17145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«ПЗ «БУГРЫ</a:t>
            </a:r>
            <a:r>
              <a:rPr lang="ru-RU" sz="1000" dirty="0" smtClean="0">
                <a:latin typeface="Constantia" panose="02030602050306030303" pitchFamily="18" charset="0"/>
              </a:rPr>
              <a:t>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ЗАО «ПЗ «РУЧЬИ»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«ИДАВАНГ ЛУГА»</a:t>
            </a:r>
          </a:p>
          <a:p>
            <a:pPr marL="17145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endParaRPr lang="ru-RU" sz="1000" dirty="0">
              <a:latin typeface="Constantia" panose="02030602050306030303" pitchFamily="18" charset="0"/>
            </a:endParaRP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algn="just">
              <a:buClr>
                <a:srgbClr val="0070C0"/>
              </a:buClr>
            </a:pPr>
            <a:endParaRPr lang="ru-RU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6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24438</TotalTime>
  <Words>1961</Words>
  <Application>Microsoft Office PowerPoint</Application>
  <PresentationFormat>Экран (4:3)</PresentationFormat>
  <Paragraphs>390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Федотова Я.Ю</dc:creator>
  <cp:lastModifiedBy>MihailovaAR</cp:lastModifiedBy>
  <cp:revision>454</cp:revision>
  <cp:lastPrinted>2024-05-27T11:40:02Z</cp:lastPrinted>
  <dcterms:created xsi:type="dcterms:W3CDTF">2018-07-25T07:52:20Z</dcterms:created>
  <dcterms:modified xsi:type="dcterms:W3CDTF">2024-05-30T13:05:41Z</dcterms:modified>
</cp:coreProperties>
</file>